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9" r:id="rId3"/>
    <p:sldId id="288" r:id="rId4"/>
    <p:sldId id="280" r:id="rId5"/>
    <p:sldId id="301" r:id="rId6"/>
    <p:sldId id="295" r:id="rId7"/>
    <p:sldId id="289" r:id="rId8"/>
    <p:sldId id="302" r:id="rId9"/>
    <p:sldId id="294" r:id="rId10"/>
    <p:sldId id="284" r:id="rId11"/>
    <p:sldId id="291" r:id="rId12"/>
    <p:sldId id="297" r:id="rId13"/>
    <p:sldId id="298" r:id="rId14"/>
    <p:sldId id="299" r:id="rId15"/>
    <p:sldId id="300" r:id="rId16"/>
    <p:sldId id="292" r:id="rId17"/>
    <p:sldId id="296" r:id="rId18"/>
    <p:sldId id="287" r:id="rId1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C375E7-4672-4653-85B2-0A4583879AA6}">
          <p14:sldIdLst/>
        </p14:section>
        <p14:section name="Untitled Section" id="{3904EB79-F0CE-492F-B3DA-4A09F8937B0F}">
          <p14:sldIdLst>
            <p14:sldId id="278"/>
            <p14:sldId id="279"/>
            <p14:sldId id="288"/>
            <p14:sldId id="280"/>
            <p14:sldId id="301"/>
            <p14:sldId id="295"/>
            <p14:sldId id="289"/>
            <p14:sldId id="302"/>
            <p14:sldId id="294"/>
            <p14:sldId id="284"/>
            <p14:sldId id="291"/>
            <p14:sldId id="297"/>
            <p14:sldId id="298"/>
            <p14:sldId id="299"/>
            <p14:sldId id="300"/>
            <p14:sldId id="292"/>
            <p14:sldId id="29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DB6"/>
    <a:srgbClr val="D9D9D9"/>
    <a:srgbClr val="004568"/>
    <a:srgbClr val="0074AF"/>
    <a:srgbClr val="00B0F0"/>
    <a:srgbClr val="6EAA2E"/>
    <a:srgbClr val="0084B4"/>
    <a:srgbClr val="EFF1F3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15" autoAdjust="0"/>
  </p:normalViewPr>
  <p:slideViewPr>
    <p:cSldViewPr snapToGrid="0">
      <p:cViewPr varScale="1">
        <p:scale>
          <a:sx n="52" d="100"/>
          <a:sy n="52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8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template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no top 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007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63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3233B-0705-4E94-AE39-0FCF7FAB8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id="{011B0CED-3A92-43B0-A3DE-C37B6408D9DB}"/>
              </a:ext>
            </a:extLst>
          </p:cNvPr>
          <p:cNvSpPr txBox="1"/>
          <p:nvPr userDrawn="1"/>
        </p:nvSpPr>
        <p:spPr>
          <a:xfrm>
            <a:off x="329642" y="4267687"/>
            <a:ext cx="2664879" cy="32934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Neal Creative  | click &amp;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Learn 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F3013-858C-4FFF-B19A-1F10A879C4E8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22153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14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no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5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 userDrawn="1"/>
        </p:nvSpPr>
        <p:spPr>
          <a:xfrm>
            <a:off x="9524236" y="6316156"/>
            <a:ext cx="2426464" cy="36787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Neal Creative</a:t>
            </a:r>
            <a:r>
              <a:rPr lang="en-US" sz="1100" baseline="0" dirty="0">
                <a:solidFill>
                  <a:schemeClr val="bg1"/>
                </a:solidFill>
              </a:rPr>
              <a:t>  | </a:t>
            </a:r>
            <a:r>
              <a:rPr lang="en-US" sz="1100" b="1" baseline="0" dirty="0">
                <a:solidFill>
                  <a:schemeClr val="bg1"/>
                </a:solidFill>
              </a:rPr>
              <a:t>Learn more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34A05A-4AD6-4BC6-B6EA-314331190DB2}"/>
              </a:ext>
            </a:extLst>
          </p:cNvPr>
          <p:cNvSpPr txBox="1"/>
          <p:nvPr userDrawn="1"/>
        </p:nvSpPr>
        <p:spPr>
          <a:xfrm>
            <a:off x="177800" y="6435060"/>
            <a:ext cx="10502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1000" baseline="30000" dirty="0">
                <a:solidFill>
                  <a:schemeClr val="bg1">
                    <a:lumMod val="75000"/>
                  </a:schemeClr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22627904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endParaRPr lang="en-US" sz="3400" b="0" i="0" spc="160" baseline="0" dirty="0">
              <a:gradFill>
                <a:gsLst>
                  <a:gs pos="0">
                    <a:schemeClr val="tx2"/>
                  </a:gs>
                  <a:gs pos="100000">
                    <a:schemeClr val="tx2"/>
                  </a:gs>
                </a:gsLst>
                <a:lin ang="5400000" scaled="1"/>
              </a:gra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0758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/>
          <a:p>
            <a:pPr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579100" algn="l"/>
              </a:tabLs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75347"/>
            <a:ext cx="12192000" cy="1949765"/>
          </a:xfrm>
          <a:prstGeom prst="rect">
            <a:avLst/>
          </a:prstGeom>
        </p:spPr>
        <p:txBody>
          <a:bodyPr vert="horz" lIns="457200" tIns="45720" rIns="45720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8115" y="63161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9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9" r:id="rId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tabLst>
          <a:tab pos="10579100" algn="l"/>
        </a:tabLst>
        <a:defRPr lang="en-US" sz="3400" b="0" i="0" kern="1200" spc="160" baseline="0" dirty="0">
          <a:gradFill>
            <a:gsLst>
              <a:gs pos="0">
                <a:schemeClr val="tx2"/>
              </a:gs>
              <a:gs pos="100000">
                <a:schemeClr val="tx2"/>
              </a:gs>
            </a:gsLst>
            <a:lin ang="5400000" scaled="1"/>
          </a:gra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ctr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ctr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file:///D:\Programming\Scripting\bootstrap\Linguistics%20Website\student\TakingExam.html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0ahUKEwip7sr1-tvUAhWK5SYKHfSyDLgQjRwIBw&amp;url=/url?sa%3Di%26rct%3Dj%26q%3D%26esrc%3Ds%26source%3Dimages%26cd%3D%26ved%3D0ahUKEwip7sr1-tvUAhWK5SYKHfSyDLgQjRwIBw%26url%3Dhttps://www.ua.edu/%26psig%3DAFQjCNEzVKkUTwRXZew_iZF0_emXoOps1A%26ust%3D1498581930616582&amp;psig=AFQjCNEzVKkUTwRXZew_iZF0_emXoOps1A&amp;ust=149858193061658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0ahUKEwij4YHdld7UAhUKPiYKHfobDCwQjRwIBw&amp;url=https://langbios.wordpress.com/2016/03/31/linguistic-basics-phonetics-and-phonology/&amp;psig=AFQjCNGRYXuYAuajZ6_YRM2awcTBb99l7w&amp;ust=1498657807048943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lt.msu.edu/vol2num1/pdf/article3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8D219A-0CE1-44D3-AAD3-CA49A63CB7AD}"/>
              </a:ext>
            </a:extLst>
          </p:cNvPr>
          <p:cNvSpPr txBox="1"/>
          <p:nvPr/>
        </p:nvSpPr>
        <p:spPr>
          <a:xfrm>
            <a:off x="263769" y="2584938"/>
            <a:ext cx="5169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LINGUISTIC</a:t>
            </a:r>
          </a:p>
          <a:p>
            <a:r>
              <a:rPr lang="en-US" sz="4800" b="1" dirty="0"/>
              <a:t>RESEARCH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6E619-B3EE-4B29-A50F-C135E76686B5}"/>
              </a:ext>
            </a:extLst>
          </p:cNvPr>
          <p:cNvSpPr txBox="1"/>
          <p:nvPr/>
        </p:nvSpPr>
        <p:spPr>
          <a:xfrm>
            <a:off x="263769" y="5240659"/>
            <a:ext cx="11709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PHOEBE BURNS</a:t>
            </a:r>
          </a:p>
          <a:p>
            <a:r>
              <a:rPr lang="en-US" sz="2400" b="1" dirty="0"/>
              <a:t> </a:t>
            </a:r>
            <a:r>
              <a:rPr lang="en-US" sz="2400" b="1" dirty="0" err="1"/>
              <a:t>Guorui</a:t>
            </a:r>
            <a:r>
              <a:rPr lang="en-US" sz="2400" b="1" dirty="0"/>
              <a:t> Li,  </a:t>
            </a:r>
            <a:r>
              <a:rPr lang="en-US" sz="2400" b="1" dirty="0" err="1"/>
              <a:t>Yingzhi</a:t>
            </a:r>
            <a:r>
              <a:rPr lang="en-US" sz="2400" b="1" dirty="0"/>
              <a:t> Yang, </a:t>
            </a:r>
            <a:r>
              <a:rPr lang="en-US" sz="2400" b="1" dirty="0" err="1"/>
              <a:t>Sicheng</a:t>
            </a:r>
            <a:r>
              <a:rPr lang="en-US" sz="2400" b="1" dirty="0"/>
              <a:t> Li, Robertson </a:t>
            </a:r>
            <a:r>
              <a:rPr lang="en-US" sz="2400" b="1" dirty="0" err="1"/>
              <a:t>Bassy</a:t>
            </a:r>
            <a:r>
              <a:rPr lang="en-US" sz="2400" b="1" dirty="0"/>
              <a:t>, </a:t>
            </a:r>
            <a:r>
              <a:rPr lang="en-US" sz="2400" b="1" dirty="0" err="1"/>
              <a:t>Nandakrishnan</a:t>
            </a:r>
            <a:r>
              <a:rPr lang="en-US" sz="2400" b="1" dirty="0"/>
              <a:t> Ramesh</a:t>
            </a:r>
          </a:p>
          <a:p>
            <a:r>
              <a:rPr lang="en-US" sz="2400" b="1" dirty="0"/>
              <a:t>Drs. Cheryl D. Seals, Marisha Speights, Dallin Bailey</a:t>
            </a:r>
          </a:p>
        </p:txBody>
      </p:sp>
    </p:spTree>
    <p:extLst>
      <p:ext uri="{BB962C8B-B14F-4D97-AF65-F5344CB8AC3E}">
        <p14:creationId xmlns:p14="http://schemas.microsoft.com/office/powerpoint/2010/main" val="225241837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96611-BA4F-4479-94AD-3F2881BA7351}"/>
              </a:ext>
            </a:extLst>
          </p:cNvPr>
          <p:cNvSpPr txBox="1"/>
          <p:nvPr/>
        </p:nvSpPr>
        <p:spPr>
          <a:xfrm>
            <a:off x="624254" y="3297115"/>
            <a:ext cx="4492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Linguistics</a:t>
            </a:r>
          </a:p>
          <a:p>
            <a:r>
              <a:rPr lang="en-US" sz="4800" b="1" dirty="0"/>
              <a:t>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922C9B-F593-4AF1-A52B-E0038D34CFE9}"/>
              </a:ext>
            </a:extLst>
          </p:cNvPr>
          <p:cNvSpPr txBox="1"/>
          <p:nvPr/>
        </p:nvSpPr>
        <p:spPr>
          <a:xfrm>
            <a:off x="5117123" y="2484060"/>
            <a:ext cx="54688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website for the Linguistics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Special: Able to read IPA keyboard  from user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Keyboard Levels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Requires a special algorithm to grade tests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 action="ppaction://hlinkfile"/>
              </a:rPr>
              <a:t>Example Test Page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ADA4F-03B8-4496-B6B2-7E850EF21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16" y="758177"/>
            <a:ext cx="6586171" cy="14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71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Segoe UI"/>
              </a:rPr>
              <a:t>DESIGN TEMPLATES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3197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A8B41-3F49-47EE-83A6-26D80A878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14532"/>
            <a:ext cx="4553527" cy="24427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1E97D-2B2E-42EB-A7CC-124452DA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89" y="3862532"/>
            <a:ext cx="4542138" cy="2436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0BA779-4952-4AA1-BBE9-F87AE12A2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345" y="3862532"/>
            <a:ext cx="4553527" cy="2442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BCC7C2-5D8C-4844-9FBF-EBDCDB7BD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345" y="814532"/>
            <a:ext cx="4553526" cy="24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665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4912B6-D24B-471F-8369-E78D282D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4" y="196321"/>
            <a:ext cx="12016508" cy="644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680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FCCB6B-B61D-4150-A7F4-F6A170D83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7168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E5D09A-8EC2-4D4D-9F5D-E78BEC5D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631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INTEGRATION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B86E8-28A4-476E-B541-CE3BC2EFEEFE}"/>
              </a:ext>
            </a:extLst>
          </p:cNvPr>
          <p:cNvSpPr txBox="1"/>
          <p:nvPr/>
        </p:nvSpPr>
        <p:spPr>
          <a:xfrm>
            <a:off x="3602182" y="3435927"/>
            <a:ext cx="492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DEMONSTRATED BY SICHENG LI</a:t>
            </a:r>
          </a:p>
        </p:txBody>
      </p:sp>
    </p:spTree>
    <p:extLst>
      <p:ext uri="{BB962C8B-B14F-4D97-AF65-F5344CB8AC3E}">
        <p14:creationId xmlns:p14="http://schemas.microsoft.com/office/powerpoint/2010/main" val="18337031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B86E8-28A4-476E-B541-CE3BC2EFEEFE}"/>
              </a:ext>
            </a:extLst>
          </p:cNvPr>
          <p:cNvSpPr txBox="1"/>
          <p:nvPr/>
        </p:nvSpPr>
        <p:spPr>
          <a:xfrm>
            <a:off x="3177309" y="3435927"/>
            <a:ext cx="565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DEMONSTRATED BY YINGZHI YANG</a:t>
            </a:r>
          </a:p>
        </p:txBody>
      </p:sp>
    </p:spTree>
    <p:extLst>
      <p:ext uri="{BB962C8B-B14F-4D97-AF65-F5344CB8AC3E}">
        <p14:creationId xmlns:p14="http://schemas.microsoft.com/office/powerpoint/2010/main" val="407544328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9032E0-E8FF-4C32-BF93-2FAFCE4A97D6}"/>
              </a:ext>
            </a:extLst>
          </p:cNvPr>
          <p:cNvSpPr txBox="1"/>
          <p:nvPr/>
        </p:nvSpPr>
        <p:spPr>
          <a:xfrm>
            <a:off x="587829" y="1567543"/>
            <a:ext cx="366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8D581-1B09-45F2-8168-71A436B4AC25}"/>
              </a:ext>
            </a:extLst>
          </p:cNvPr>
          <p:cNvSpPr txBox="1"/>
          <p:nvPr/>
        </p:nvSpPr>
        <p:spPr>
          <a:xfrm>
            <a:off x="4254759" y="250993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Farzad</a:t>
            </a:r>
            <a:r>
              <a:rPr lang="en-US" b="1" dirty="0"/>
              <a:t> </a:t>
            </a:r>
            <a:r>
              <a:rPr lang="en-US" b="1" dirty="0" err="1"/>
              <a:t>Ehsani</a:t>
            </a:r>
            <a:r>
              <a:rPr lang="en-US" b="1" dirty="0"/>
              <a:t>, and Eva </a:t>
            </a:r>
            <a:r>
              <a:rPr lang="en-US" b="1" dirty="0" err="1"/>
              <a:t>Knodt</a:t>
            </a:r>
            <a:r>
              <a:rPr lang="en-US" b="1" dirty="0"/>
              <a:t>. "SPEECH TECHNOLOGY IN COMPUTER-AIDED LANGUAGE LEARNING: STRENGTHS AND LIMITATIONS OF A NEW CALL PARADIGM." (1998): 1-19. Web. &lt;http://llt.msu.edu/vol2num1/article3/&gt;.</a:t>
            </a:r>
          </a:p>
        </p:txBody>
      </p:sp>
    </p:spTree>
    <p:extLst>
      <p:ext uri="{BB962C8B-B14F-4D97-AF65-F5344CB8AC3E}">
        <p14:creationId xmlns:p14="http://schemas.microsoft.com/office/powerpoint/2010/main" val="158960660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9F4C77-370D-4A4C-A445-DD76D16F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6552" y="2764450"/>
            <a:ext cx="3600940" cy="2700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0CB9EB-9E85-4403-AB7B-89728CE9AE76}"/>
              </a:ext>
            </a:extLst>
          </p:cNvPr>
          <p:cNvSpPr txBox="1"/>
          <p:nvPr/>
        </p:nvSpPr>
        <p:spPr>
          <a:xfrm>
            <a:off x="606670" y="826478"/>
            <a:ext cx="302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E6A06D-3E74-44B7-9D77-C042572B5BC4}"/>
              </a:ext>
            </a:extLst>
          </p:cNvPr>
          <p:cNvSpPr txBox="1"/>
          <p:nvPr/>
        </p:nvSpPr>
        <p:spPr>
          <a:xfrm>
            <a:off x="4220308" y="2945423"/>
            <a:ext cx="59787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University of Alabama, Senior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B.S. Computer Science and B.F.A Digital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Future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Paul Jones Program/Get a Job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Making Logos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Learning Blender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Learning Maya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Image result for university of alabama">
            <a:hlinkClick r:id="rId3"/>
            <a:extLst>
              <a:ext uri="{FF2B5EF4-FFF2-40B4-BE49-F238E27FC236}">
                <a16:creationId xmlns:a16="http://schemas.microsoft.com/office/drawing/2014/main" id="{5B8A4581-083D-4E5D-B548-D72F254F8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037" y="316649"/>
            <a:ext cx="1340826" cy="13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768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LINGUISTIC ARTICLES</a:t>
            </a:r>
          </a:p>
        </p:txBody>
      </p:sp>
    </p:spTree>
    <p:extLst>
      <p:ext uri="{BB962C8B-B14F-4D97-AF65-F5344CB8AC3E}">
        <p14:creationId xmlns:p14="http://schemas.microsoft.com/office/powerpoint/2010/main" val="38148069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111F2-66A7-4A09-975D-5A8FEE4F5B8C}"/>
              </a:ext>
            </a:extLst>
          </p:cNvPr>
          <p:cNvSpPr txBox="1"/>
          <p:nvPr/>
        </p:nvSpPr>
        <p:spPr>
          <a:xfrm>
            <a:off x="606668" y="967154"/>
            <a:ext cx="7687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SPEECH TECHNOLOGY IN COMPUTER-AIDED LANGUAGE LEARNING: STRENGTHS AND LIMITATIONS OF A NEW CALL PARADIGM</a:t>
            </a:r>
            <a:endParaRPr lang="en-US" sz="2400" b="1" dirty="0"/>
          </a:p>
        </p:txBody>
      </p:sp>
      <p:pic>
        <p:nvPicPr>
          <p:cNvPr id="2050" name="Picture 2" descr="Image result for ipa Linguistics">
            <a:hlinkClick r:id="rId2"/>
            <a:extLst>
              <a:ext uri="{FF2B5EF4-FFF2-40B4-BE49-F238E27FC236}">
                <a16:creationId xmlns:a16="http://schemas.microsoft.com/office/drawing/2014/main" id="{ED27FFA0-F717-4D32-9056-E963AA059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5" y="2484060"/>
            <a:ext cx="5000948" cy="32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B55011-7E82-4941-984F-6C73E4174124}"/>
              </a:ext>
            </a:extLst>
          </p:cNvPr>
          <p:cNvSpPr txBox="1"/>
          <p:nvPr/>
        </p:nvSpPr>
        <p:spPr>
          <a:xfrm>
            <a:off x="5227093" y="2484060"/>
            <a:ext cx="6359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Speech Technology in Computer-Aided Language Learning(CALL): Strengths and Limitations of a New Call Paradigm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Farzad</a:t>
            </a:r>
            <a:r>
              <a:rPr lang="en-US" dirty="0"/>
              <a:t> </a:t>
            </a:r>
            <a:r>
              <a:rPr lang="en-US" dirty="0" err="1"/>
              <a:t>Ehsani</a:t>
            </a:r>
            <a:r>
              <a:rPr lang="en-US" dirty="0"/>
              <a:t> and Eva </a:t>
            </a:r>
            <a:r>
              <a:rPr lang="en-US" dirty="0" err="1"/>
              <a:t>Knodt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Proposes using Automatic Speech Recognition (ASR)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Computer needs to understand phonological, lexical, semantic, grammatical, and pragmatic conventions of language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Computer Digits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HMM Approach was the most effective at this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Problem: When trained to hear a certain accent, it performed poorly in understanding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4391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F2D5B9-A10F-42FB-A51A-FFF3E4910FC0}"/>
              </a:ext>
            </a:extLst>
          </p:cNvPr>
          <p:cNvSpPr txBox="1"/>
          <p:nvPr/>
        </p:nvSpPr>
        <p:spPr>
          <a:xfrm>
            <a:off x="600363" y="683491"/>
            <a:ext cx="1060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HMM SPEECH RECOGNITION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A199C-0CCD-4280-9B32-C6C7EF87F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73" t="47282" r="37879" b="23486"/>
          <a:stretch/>
        </p:blipFill>
        <p:spPr>
          <a:xfrm>
            <a:off x="184942" y="2096654"/>
            <a:ext cx="6178912" cy="3899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280EBC-5A6F-4B19-BB50-6AC31A283AFC}"/>
              </a:ext>
            </a:extLst>
          </p:cNvPr>
          <p:cNvSpPr txBox="1"/>
          <p:nvPr/>
        </p:nvSpPr>
        <p:spPr>
          <a:xfrm>
            <a:off x="6363854" y="2096654"/>
            <a:ext cx="582814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Hidden Markov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Signal Analysis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Purpose: Analyzes incoming audio and match against  the pre existing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Phone Models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Purpose: Trains the model to recognize speech and helps form words and sentences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Con: Performs poorly when heavy accents are spoken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Lexicon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Dictionary of trained language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Con: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Too Large-increased misrecognition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/>
              <a:t>Too Small-increased out of vocabulary errors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Language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Predicts word association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Decoder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Matching speech with database homophones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260721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111F2-66A7-4A09-975D-5A8FEE4F5B8C}"/>
              </a:ext>
            </a:extLst>
          </p:cNvPr>
          <p:cNvSpPr txBox="1"/>
          <p:nvPr/>
        </p:nvSpPr>
        <p:spPr>
          <a:xfrm>
            <a:off x="606668" y="967154"/>
            <a:ext cx="7687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FFFF"/>
                </a:solidFill>
                <a:latin typeface="Segoe UI"/>
              </a:rPr>
              <a:t>A BLENDED-LEARNING PEDAGOGICAL MODEL FOR TEACHING AND LEARNING EFL SUCESSFULLY THROUGH AN ONLINE INTERACTIVE MULTIMEDIA ENVIROMENT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55011-7E82-4941-984F-6C73E4174124}"/>
              </a:ext>
            </a:extLst>
          </p:cNvPr>
          <p:cNvSpPr txBox="1"/>
          <p:nvPr/>
        </p:nvSpPr>
        <p:spPr>
          <a:xfrm>
            <a:off x="5227093" y="2484060"/>
            <a:ext cx="6359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A Blended-Learning Pedagogical Model For Teaching and LEARNING EFL SUCESSFULLY THROUGH AN ONLINE INTERACTIVE MULTIMEDIA ENVIROMENT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Emerita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Banados</a:t>
            </a:r>
            <a:endParaRPr lang="en-US" sz="1600" dirty="0">
              <a:solidFill>
                <a:srgbClr val="FFFFFF"/>
              </a:solidFill>
              <a:latin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Before Pape</a:t>
            </a:r>
            <a:r>
              <a:rPr lang="en-US" sz="1600" dirty="0">
                <a:solidFill>
                  <a:srgbClr val="FFFFFF"/>
                </a:solidFill>
                <a:latin typeface="Segoe UI"/>
              </a:rPr>
              <a:t>r was written, Chileans who took 600 hours of learning English were still not proficient in the Language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rgbClr val="FFFFFF"/>
                </a:solidFill>
                <a:latin typeface="Segoe UI"/>
              </a:rPr>
              <a:t>Blended Learning of Face to Face and Online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Survey of students preferred Face to Face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makes them feel isolated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Incorporates integration of American and Chilean mentors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Cultural differences and similarities expressed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CALL (Computer Aided Language Learning)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Segoe UI"/>
              </a:rPr>
              <a:t>Students taught with visual, aural, and written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Encourage</a:t>
            </a:r>
            <a:r>
              <a:rPr lang="en-US" sz="1600" dirty="0">
                <a:solidFill>
                  <a:srgbClr val="FFFFFF"/>
                </a:solidFill>
                <a:latin typeface="Segoe UI"/>
              </a:rPr>
              <a:t>d to watch or listen to English on the TV and Radio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5AB03-88ED-47A4-9E27-A62BC8DA6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68" y="3422631"/>
            <a:ext cx="4107541" cy="18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628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DESIGN ARTICLES</a:t>
            </a:r>
          </a:p>
        </p:txBody>
      </p:sp>
    </p:spTree>
    <p:extLst>
      <p:ext uri="{BB962C8B-B14F-4D97-AF65-F5344CB8AC3E}">
        <p14:creationId xmlns:p14="http://schemas.microsoft.com/office/powerpoint/2010/main" val="21190489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63580-635E-4083-8C6A-04A524A6345F}"/>
              </a:ext>
            </a:extLst>
          </p:cNvPr>
          <p:cNvSpPr txBox="1"/>
          <p:nvPr/>
        </p:nvSpPr>
        <p:spPr>
          <a:xfrm>
            <a:off x="628072" y="969818"/>
            <a:ext cx="74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 6 TRUTHS ABOUT UX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1CFDD-809C-4F94-9F5C-3B3C743B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73065"/>
            <a:ext cx="5754255" cy="5236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DF49DF-7190-43A8-B604-9F9ECFB79236}"/>
              </a:ext>
            </a:extLst>
          </p:cNvPr>
          <p:cNvSpPr txBox="1"/>
          <p:nvPr/>
        </p:nvSpPr>
        <p:spPr>
          <a:xfrm>
            <a:off x="6899563" y="2740708"/>
            <a:ext cx="45627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UI vs 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Experience is more than just  Designing the User Interface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Personalization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Simplicity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the User wants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NOT what the designer wants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Good UX=More Money</a:t>
            </a:r>
          </a:p>
        </p:txBody>
      </p:sp>
    </p:spTree>
    <p:extLst>
      <p:ext uri="{BB962C8B-B14F-4D97-AF65-F5344CB8AC3E}">
        <p14:creationId xmlns:p14="http://schemas.microsoft.com/office/powerpoint/2010/main" val="9903631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3ADFEF-DA2D-4EDC-804B-35EA7B499F05}"/>
              </a:ext>
            </a:extLst>
          </p:cNvPr>
          <p:cNvSpPr txBox="1"/>
          <p:nvPr/>
        </p:nvSpPr>
        <p:spPr>
          <a:xfrm>
            <a:off x="1542473" y="2503055"/>
            <a:ext cx="9125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Segoe UI"/>
              </a:rPr>
              <a:t>ALT COMMUNICATIONS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56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Smart Graphics Sampler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F0ED03E-47FC-4860-B2C9-DA5C377EAA2D}" vid="{600A14AD-66E6-4CC8-A6FA-E99B17BED4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Graphics Sampler</Template>
  <TotalTime>3537</TotalTime>
  <Words>474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Segoe UI Semibold</vt:lpstr>
      <vt:lpstr>1_Smart Graphics Sampler Neal Creative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Phoebe Burns</dc:creator>
  <cp:keywords/>
  <dc:description/>
  <cp:lastModifiedBy>Phoebe Burns</cp:lastModifiedBy>
  <cp:revision>56</cp:revision>
  <dcterms:created xsi:type="dcterms:W3CDTF">2017-06-26T16:12:58Z</dcterms:created>
  <dcterms:modified xsi:type="dcterms:W3CDTF">2017-07-26T17:18:07Z</dcterms:modified>
  <cp:category/>
</cp:coreProperties>
</file>