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9" r:id="rId3"/>
    <p:sldId id="260" r:id="rId4"/>
    <p:sldId id="257"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37" autoAdjust="0"/>
  </p:normalViewPr>
  <p:slideViewPr>
    <p:cSldViewPr>
      <p:cViewPr varScale="1">
        <p:scale>
          <a:sx n="46" d="100"/>
          <a:sy n="46" d="100"/>
        </p:scale>
        <p:origin x="-2406" y="-96"/>
      </p:cViewPr>
      <p:guideLst>
        <p:guide orient="horz" pos="2880"/>
        <p:guide pos="2160"/>
      </p:guideLst>
    </p:cSldViewPr>
  </p:slideViewPr>
  <p:notesTextViewPr>
    <p:cViewPr>
      <p:scale>
        <a:sx n="1" d="1"/>
        <a:sy n="1" d="1"/>
      </p:scale>
      <p:origin x="0" y="22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E3D275-80D4-45FC-800F-8E6FE3948013}" type="datetimeFigureOut">
              <a:rPr lang="en-US" smtClean="0"/>
              <a:t>7/7/2015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8AB39-F4EC-4D06-B343-81B190B7AAE1}" type="slidenum">
              <a:rPr lang="en-US" smtClean="0"/>
              <a:t>‹#›</a:t>
            </a:fld>
            <a:endParaRPr lang="en-US"/>
          </a:p>
        </p:txBody>
      </p:sp>
    </p:spTree>
    <p:extLst>
      <p:ext uri="{BB962C8B-B14F-4D97-AF65-F5344CB8AC3E}">
        <p14:creationId xmlns:p14="http://schemas.microsoft.com/office/powerpoint/2010/main" val="1768134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my name is Gwendolyn </a:t>
            </a:r>
            <a:r>
              <a:rPr lang="en-US" dirty="0" err="1" smtClean="0"/>
              <a:t>Tennell</a:t>
            </a:r>
            <a:r>
              <a:rPr lang="en-US" dirty="0" smtClean="0"/>
              <a:t> and the name of my project is </a:t>
            </a:r>
            <a:r>
              <a:rPr lang="en-US" dirty="0" err="1" smtClean="0"/>
              <a:t>ERGOeasy</a:t>
            </a:r>
            <a:r>
              <a:rPr lang="en-US" dirty="0" smtClean="0"/>
              <a:t>.</a:t>
            </a:r>
            <a:endParaRPr lang="en-US" dirty="0"/>
          </a:p>
        </p:txBody>
      </p:sp>
      <p:sp>
        <p:nvSpPr>
          <p:cNvPr id="4" name="Slide Number Placeholder 3"/>
          <p:cNvSpPr>
            <a:spLocks noGrp="1"/>
          </p:cNvSpPr>
          <p:nvPr>
            <p:ph type="sldNum" sz="quarter" idx="10"/>
          </p:nvPr>
        </p:nvSpPr>
        <p:spPr/>
        <p:txBody>
          <a:bodyPr/>
          <a:lstStyle/>
          <a:p>
            <a:fld id="{93E8AB39-F4EC-4D06-B343-81B190B7AAE1}" type="slidenum">
              <a:rPr lang="en-US" smtClean="0"/>
              <a:t>1</a:t>
            </a:fld>
            <a:endParaRPr lang="en-US"/>
          </a:p>
        </p:txBody>
      </p:sp>
    </p:spTree>
    <p:extLst>
      <p:ext uri="{BB962C8B-B14F-4D97-AF65-F5344CB8AC3E}">
        <p14:creationId xmlns:p14="http://schemas.microsoft.com/office/powerpoint/2010/main" val="427345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of the Grand challenges today is health informatics. </a:t>
            </a:r>
            <a:r>
              <a:rPr lang="en-US" dirty="0" smtClean="0"/>
              <a:t>A major problem in a workplace is that employees run the risk</a:t>
            </a:r>
            <a:r>
              <a:rPr lang="en-US" baseline="0" dirty="0" smtClean="0"/>
              <a:t> of getting hurt or being seriously injured. According to the us depart of labor there is an estimated $1 billion dollars per week for worker’s compensation cost. Human Factor Specialist or Ergonomics are professionals that companies use to assess risk in the workplace. As you can see per the pictures, different movements can create different injuries. Our goal is to improve the way an ergo specialist assess risk. Instead of the current way that the specialist take notes and goes back to the office to assess the </a:t>
            </a:r>
            <a:r>
              <a:rPr lang="en-US" baseline="0" dirty="0" err="1" smtClean="0"/>
              <a:t>risk..we</a:t>
            </a:r>
            <a:r>
              <a:rPr lang="en-US" baseline="0" dirty="0" smtClean="0"/>
              <a:t> have designed a program which can be used on a handheld device, in order for the ergo specialist to make </a:t>
            </a:r>
            <a:r>
              <a:rPr lang="en-US" baseline="0" dirty="0" smtClean="0"/>
              <a:t>immediate </a:t>
            </a:r>
            <a:r>
              <a:rPr lang="en-US" baseline="0" dirty="0" smtClean="0"/>
              <a:t>changes. This can readily reduce injuries and corporate losses. </a:t>
            </a:r>
            <a:endParaRPr lang="en-US" dirty="0"/>
          </a:p>
        </p:txBody>
      </p:sp>
      <p:sp>
        <p:nvSpPr>
          <p:cNvPr id="4" name="Slide Number Placeholder 3"/>
          <p:cNvSpPr>
            <a:spLocks noGrp="1"/>
          </p:cNvSpPr>
          <p:nvPr>
            <p:ph type="sldNum" sz="quarter" idx="10"/>
          </p:nvPr>
        </p:nvSpPr>
        <p:spPr/>
        <p:txBody>
          <a:bodyPr/>
          <a:lstStyle/>
          <a:p>
            <a:fld id="{93E8AB39-F4EC-4D06-B343-81B190B7AAE1}" type="slidenum">
              <a:rPr lang="en-US" smtClean="0"/>
              <a:t>2</a:t>
            </a:fld>
            <a:endParaRPr lang="en-US"/>
          </a:p>
        </p:txBody>
      </p:sp>
    </p:spTree>
    <p:extLst>
      <p:ext uri="{BB962C8B-B14F-4D97-AF65-F5344CB8AC3E}">
        <p14:creationId xmlns:p14="http://schemas.microsoft.com/office/powerpoint/2010/main" val="218607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initial wireframe for our program.</a:t>
            </a:r>
            <a:endParaRPr lang="en-US" dirty="0"/>
          </a:p>
        </p:txBody>
      </p:sp>
      <p:sp>
        <p:nvSpPr>
          <p:cNvPr id="4" name="Slide Number Placeholder 3"/>
          <p:cNvSpPr>
            <a:spLocks noGrp="1"/>
          </p:cNvSpPr>
          <p:nvPr>
            <p:ph type="sldNum" sz="quarter" idx="10"/>
          </p:nvPr>
        </p:nvSpPr>
        <p:spPr/>
        <p:txBody>
          <a:bodyPr/>
          <a:lstStyle/>
          <a:p>
            <a:fld id="{93E8AB39-F4EC-4D06-B343-81B190B7AAE1}" type="slidenum">
              <a:rPr lang="en-US" smtClean="0"/>
              <a:t>3</a:t>
            </a:fld>
            <a:endParaRPr lang="en-US"/>
          </a:p>
        </p:txBody>
      </p:sp>
    </p:spTree>
    <p:extLst>
      <p:ext uri="{BB962C8B-B14F-4D97-AF65-F5344CB8AC3E}">
        <p14:creationId xmlns:p14="http://schemas.microsoft.com/office/powerpoint/2010/main" val="303548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of the Conceptual designs that I am working on. When entering the program there are 4 options.</a:t>
            </a:r>
          </a:p>
          <a:p>
            <a:r>
              <a:rPr lang="en-US" dirty="0" smtClean="0"/>
              <a:t>First one</a:t>
            </a:r>
            <a:r>
              <a:rPr lang="en-US" baseline="0" dirty="0" smtClean="0"/>
              <a:t> is the UET, when chosen leads to questions that will assist </a:t>
            </a:r>
            <a:r>
              <a:rPr lang="en-US" baseline="0" smtClean="0"/>
              <a:t>in choosing </a:t>
            </a:r>
            <a:r>
              <a:rPr lang="en-US" baseline="0" dirty="0" smtClean="0"/>
              <a:t>which tools you need for different action such as…</a:t>
            </a:r>
          </a:p>
          <a:p>
            <a:r>
              <a:rPr lang="en-US" baseline="0" dirty="0" smtClean="0"/>
              <a:t>The next one is </a:t>
            </a:r>
            <a:r>
              <a:rPr lang="en-US" baseline="0" dirty="0" err="1" smtClean="0"/>
              <a:t>MMH..which</a:t>
            </a:r>
            <a:r>
              <a:rPr lang="en-US" baseline="0" dirty="0" smtClean="0"/>
              <a:t> also leads to questions and eventually the right tool.</a:t>
            </a:r>
          </a:p>
          <a:p>
            <a:r>
              <a:rPr lang="en-US" baseline="0" dirty="0" smtClean="0"/>
              <a:t>If never assessed a </a:t>
            </a:r>
            <a:r>
              <a:rPr lang="en-US" baseline="0" dirty="0" err="1" smtClean="0"/>
              <a:t>risk..you</a:t>
            </a:r>
            <a:r>
              <a:rPr lang="en-US" baseline="0" dirty="0" smtClean="0"/>
              <a:t> would choose the next button, which will give the WISHA checklist to help you.</a:t>
            </a:r>
          </a:p>
          <a:p>
            <a:r>
              <a:rPr lang="en-US" baseline="0" dirty="0" smtClean="0"/>
              <a:t>And for the more experienced specialist…the suggestion button will list all tools, so if you know which one you need you can go right to it.</a:t>
            </a:r>
          </a:p>
          <a:p>
            <a:r>
              <a:rPr lang="en-US" dirty="0" smtClean="0"/>
              <a:t>Our implementation </a:t>
            </a:r>
            <a:r>
              <a:rPr lang="en-US" baseline="0" dirty="0" smtClean="0"/>
              <a:t>is written in </a:t>
            </a:r>
            <a:r>
              <a:rPr lang="en-US" baseline="0" dirty="0" err="1" smtClean="0"/>
              <a:t>javascript</a:t>
            </a:r>
            <a:r>
              <a:rPr lang="en-US" baseline="0" dirty="0" smtClean="0"/>
              <a:t> and html. Thank you are there any questions.</a:t>
            </a:r>
            <a:endParaRPr lang="en-US" dirty="0"/>
          </a:p>
        </p:txBody>
      </p:sp>
      <p:sp>
        <p:nvSpPr>
          <p:cNvPr id="4" name="Slide Number Placeholder 3"/>
          <p:cNvSpPr>
            <a:spLocks noGrp="1"/>
          </p:cNvSpPr>
          <p:nvPr>
            <p:ph type="sldNum" sz="quarter" idx="10"/>
          </p:nvPr>
        </p:nvSpPr>
        <p:spPr/>
        <p:txBody>
          <a:bodyPr/>
          <a:lstStyle/>
          <a:p>
            <a:fld id="{93E8AB39-F4EC-4D06-B343-81B190B7AAE1}" type="slidenum">
              <a:rPr lang="en-US" smtClean="0"/>
              <a:t>4</a:t>
            </a:fld>
            <a:endParaRPr lang="en-US"/>
          </a:p>
        </p:txBody>
      </p:sp>
    </p:spTree>
    <p:extLst>
      <p:ext uri="{BB962C8B-B14F-4D97-AF65-F5344CB8AC3E}">
        <p14:creationId xmlns:p14="http://schemas.microsoft.com/office/powerpoint/2010/main" val="24386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7089E0-095C-41AE-AC7C-AE400A9F206E}"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259081" y="3923469"/>
            <a:ext cx="5360948"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679489" y="3926179"/>
            <a:ext cx="892761" cy="327964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784536" y="4182211"/>
            <a:ext cx="682668" cy="2767584"/>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34113" y="4074162"/>
            <a:ext cx="5210884"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5840120" y="6167024"/>
            <a:ext cx="571500" cy="609600"/>
          </a:xfrm>
        </p:spPr>
        <p:txBody>
          <a:bodyPr/>
          <a:lstStyle>
            <a:lvl1pPr algn="ctr">
              <a:defRPr sz="2800">
                <a:solidFill>
                  <a:schemeClr val="accent1">
                    <a:lumMod val="50000"/>
                  </a:schemeClr>
                </a:solidFill>
              </a:defRPr>
            </a:lvl1pPr>
          </a:lstStyle>
          <a:p>
            <a:fld id="{0FF97574-FF7E-47FE-8A9C-CA84D55D2F6A}" type="slidenum">
              <a:rPr lang="en-US" smtClean="0"/>
              <a:t>‹#›</a:t>
            </a:fld>
            <a:endParaRPr lang="en-US"/>
          </a:p>
        </p:txBody>
      </p:sp>
      <p:sp>
        <p:nvSpPr>
          <p:cNvPr id="11" name="Rectangle 10"/>
          <p:cNvSpPr/>
          <p:nvPr/>
        </p:nvSpPr>
        <p:spPr>
          <a:xfrm>
            <a:off x="406366" y="6079035"/>
            <a:ext cx="5066375"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4228" y="4185920"/>
            <a:ext cx="5070651"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82104" y="6197600"/>
            <a:ext cx="4914900" cy="6096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453529" y="4302712"/>
            <a:ext cx="4972050" cy="16256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089E0-095C-41AE-AC7C-AE400A9F206E}"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7574-FF7E-47FE-8A9C-CA84D55D2F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5146277" y="304800"/>
            <a:ext cx="1394460" cy="8163512"/>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5216419" y="468546"/>
            <a:ext cx="1254176" cy="783602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5286433" y="527237"/>
            <a:ext cx="1114148" cy="771864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508000"/>
            <a:ext cx="4629150" cy="772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7089E0-095C-41AE-AC7C-AE400A9F206E}"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7574-FF7E-47FE-8A9C-CA84D55D2F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089E0-095C-41AE-AC7C-AE400A9F206E}"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7574-FF7E-47FE-8A9C-CA84D55D2F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7089E0-095C-41AE-AC7C-AE400A9F206E}" type="datetimeFigureOut">
              <a:rPr lang="en-US" smtClean="0"/>
              <a:t>7/7/2015</a:t>
            </a:fld>
            <a:endParaRPr lang="en-US"/>
          </a:p>
        </p:txBody>
      </p:sp>
      <p:sp>
        <p:nvSpPr>
          <p:cNvPr id="13" name="Rectangle 12"/>
          <p:cNvSpPr/>
          <p:nvPr/>
        </p:nvSpPr>
        <p:spPr>
          <a:xfrm>
            <a:off x="338982" y="3928533"/>
            <a:ext cx="6198870"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25742" y="4064001"/>
            <a:ext cx="6025350"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7574-FF7E-47FE-8A9C-CA84D55D2F6A}" type="slidenum">
              <a:rPr lang="en-US" smtClean="0"/>
              <a:t>‹#›</a:t>
            </a:fld>
            <a:endParaRPr lang="en-US"/>
          </a:p>
        </p:txBody>
      </p:sp>
      <p:sp>
        <p:nvSpPr>
          <p:cNvPr id="2" name="Title 1"/>
          <p:cNvSpPr>
            <a:spLocks noGrp="1"/>
          </p:cNvSpPr>
          <p:nvPr>
            <p:ph type="title"/>
          </p:nvPr>
        </p:nvSpPr>
        <p:spPr>
          <a:xfrm>
            <a:off x="552342" y="4267200"/>
            <a:ext cx="5772150" cy="17272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506622" y="6055361"/>
            <a:ext cx="5863590"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52342" y="6143348"/>
            <a:ext cx="5772150" cy="69837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506818" y="4165600"/>
            <a:ext cx="5863199"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9596" y="544497"/>
            <a:ext cx="6195504" cy="138590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19596" y="2292095"/>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86150" y="2292095"/>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7089E0-095C-41AE-AC7C-AE400A9F206E}" type="datetimeFigureOut">
              <a:rPr lang="en-US" smtClean="0"/>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7574-FF7E-47FE-8A9C-CA84D55D2F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9596" y="544497"/>
            <a:ext cx="6195504" cy="138590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19596" y="2296584"/>
            <a:ext cx="3030141"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19596" y="3251200"/>
            <a:ext cx="3030141"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3769" y="2296584"/>
            <a:ext cx="3031331"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251200"/>
            <a:ext cx="3031331"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7089E0-095C-41AE-AC7C-AE400A9F206E}" type="datetimeFigureOut">
              <a:rPr lang="en-US" smtClean="0"/>
              <a:t>7/7/2015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97574-FF7E-47FE-8A9C-CA84D55D2F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089E0-095C-41AE-AC7C-AE400A9F206E}" type="datetimeFigureOut">
              <a:rPr lang="en-US" smtClean="0"/>
              <a:t>7/7/2015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97574-FF7E-47FE-8A9C-CA84D55D2F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27089E0-095C-41AE-AC7C-AE400A9F206E}" type="datetimeFigureOut">
              <a:rPr lang="en-US" smtClean="0"/>
              <a:t>7/7/2015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97574-FF7E-47FE-8A9C-CA84D55D2F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914650" y="914400"/>
            <a:ext cx="3429000" cy="7010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7089E0-095C-41AE-AC7C-AE400A9F206E}" type="datetimeFigureOut">
              <a:rPr lang="en-US" smtClean="0"/>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7574-FF7E-47FE-8A9C-CA84D55D2F6A}" type="slidenum">
              <a:rPr lang="en-US" smtClean="0"/>
              <a:t>‹#›</a:t>
            </a:fld>
            <a:endParaRPr lang="en-US"/>
          </a:p>
        </p:txBody>
      </p:sp>
      <p:sp>
        <p:nvSpPr>
          <p:cNvPr id="8" name="Rectangle 7"/>
          <p:cNvSpPr/>
          <p:nvPr/>
        </p:nvSpPr>
        <p:spPr>
          <a:xfrm>
            <a:off x="420025" y="2007616"/>
            <a:ext cx="2037425" cy="46979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07517" y="2189963"/>
            <a:ext cx="1862441" cy="43124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576750" y="3962400"/>
            <a:ext cx="1723976" cy="23368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576750" y="2312416"/>
            <a:ext cx="1723976" cy="1588827"/>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14350" y="828583"/>
            <a:ext cx="5829300" cy="5775419"/>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27089E0-095C-41AE-AC7C-AE400A9F206E}" type="datetimeFigureOut">
              <a:rPr lang="en-US" smtClean="0"/>
              <a:t>7/7/2015</a:t>
            </a:fld>
            <a:endParaRPr lang="en-US"/>
          </a:p>
        </p:txBody>
      </p:sp>
      <p:sp>
        <p:nvSpPr>
          <p:cNvPr id="7" name="Slide Number Placeholder 6"/>
          <p:cNvSpPr>
            <a:spLocks noGrp="1"/>
          </p:cNvSpPr>
          <p:nvPr>
            <p:ph type="sldNum" sz="quarter" idx="12"/>
          </p:nvPr>
        </p:nvSpPr>
        <p:spPr/>
        <p:txBody>
          <a:bodyPr/>
          <a:lstStyle/>
          <a:p>
            <a:fld id="{0FF97574-FF7E-47FE-8A9C-CA84D55D2F6A}" type="slidenum">
              <a:rPr lang="en-US" smtClean="0"/>
              <a:t>‹#›</a:t>
            </a:fld>
            <a:endParaRPr lang="en-US"/>
          </a:p>
        </p:txBody>
      </p:sp>
      <p:sp>
        <p:nvSpPr>
          <p:cNvPr id="10" name="Rectangle 9"/>
          <p:cNvSpPr/>
          <p:nvPr/>
        </p:nvSpPr>
        <p:spPr>
          <a:xfrm>
            <a:off x="514350" y="6604000"/>
            <a:ext cx="5829300" cy="1828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1500" y="6705600"/>
            <a:ext cx="5700574" cy="160389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685800" y="7518400"/>
            <a:ext cx="5496386" cy="60226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4192" y="6766560"/>
            <a:ext cx="5959602" cy="146304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17217" y="7542075"/>
            <a:ext cx="5433552" cy="535620"/>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5800" y="6807201"/>
            <a:ext cx="5496386" cy="697391"/>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68580" y="135467"/>
            <a:ext cx="672084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42900" y="2336801"/>
            <a:ext cx="6172200" cy="58314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2"/>
                </a:solidFill>
              </a:defRPr>
            </a:lvl1pPr>
          </a:lstStyle>
          <a:p>
            <a:fld id="{327089E0-095C-41AE-AC7C-AE400A9F206E}" type="datetimeFigureOut">
              <a:rPr lang="en-US" smtClean="0"/>
              <a:t>7/7/2015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2"/>
                </a:solidFill>
              </a:defRPr>
            </a:lvl1pPr>
          </a:lstStyle>
          <a:p>
            <a:fld id="{0FF97574-FF7E-47FE-8A9C-CA84D55D2F6A}" type="slidenum">
              <a:rPr lang="en-US" smtClean="0"/>
              <a:t>‹#›</a:t>
            </a:fld>
            <a:endParaRPr lang="en-US"/>
          </a:p>
        </p:txBody>
      </p:sp>
      <p:sp>
        <p:nvSpPr>
          <p:cNvPr id="9" name="Rectangle 8"/>
          <p:cNvSpPr/>
          <p:nvPr/>
        </p:nvSpPr>
        <p:spPr>
          <a:xfrm>
            <a:off x="205740" y="370888"/>
            <a:ext cx="6446520" cy="176784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279647" y="497150"/>
            <a:ext cx="6285390" cy="1491449"/>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19596" y="544497"/>
            <a:ext cx="6195504" cy="138590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2.jp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 Id="rId9" Type="http://schemas.openxmlformats.org/officeDocument/2006/relationships/image" Target="../media/image1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b="1" dirty="0" smtClean="0">
                <a:solidFill>
                  <a:schemeClr val="tx1"/>
                </a:solidFill>
                <a:latin typeface="+mj-lt"/>
              </a:rPr>
              <a:t>From paper to online/handheld</a:t>
            </a:r>
            <a:endParaRPr lang="en-US" b="1" dirty="0">
              <a:solidFill>
                <a:schemeClr val="tx1"/>
              </a:solidFill>
              <a:latin typeface="+mj-lt"/>
            </a:endParaRPr>
          </a:p>
        </p:txBody>
      </p:sp>
      <p:sp>
        <p:nvSpPr>
          <p:cNvPr id="2" name="Title 1"/>
          <p:cNvSpPr>
            <a:spLocks noGrp="1"/>
          </p:cNvSpPr>
          <p:nvPr>
            <p:ph type="ctrTitle"/>
          </p:nvPr>
        </p:nvSpPr>
        <p:spPr/>
        <p:txBody>
          <a:bodyPr/>
          <a:lstStyle/>
          <a:p>
            <a:pPr algn="l"/>
            <a:r>
              <a:rPr lang="en-US" b="1" dirty="0" smtClean="0">
                <a:solidFill>
                  <a:srgbClr val="C00000"/>
                </a:solidFill>
              </a:rPr>
              <a:t> </a:t>
            </a:r>
            <a:r>
              <a:rPr lang="en-US" b="1" dirty="0" err="1" smtClean="0">
                <a:solidFill>
                  <a:srgbClr val="C00000"/>
                </a:solidFill>
              </a:rPr>
              <a:t>ERGOeasy</a:t>
            </a:r>
            <a:endParaRPr lang="en-US" b="1" dirty="0">
              <a:solidFill>
                <a:srgbClr val="C0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4343400"/>
            <a:ext cx="1409700" cy="1651000"/>
          </a:xfrm>
          <a:prstGeom prst="rect">
            <a:avLst/>
          </a:prstGeom>
        </p:spPr>
      </p:pic>
      <p:sp>
        <p:nvSpPr>
          <p:cNvPr id="6" name="TextBox 5"/>
          <p:cNvSpPr txBox="1"/>
          <p:nvPr/>
        </p:nvSpPr>
        <p:spPr>
          <a:xfrm>
            <a:off x="7776" y="8756261"/>
            <a:ext cx="6858000" cy="369332"/>
          </a:xfrm>
          <a:prstGeom prst="rect">
            <a:avLst/>
          </a:prstGeom>
          <a:noFill/>
        </p:spPr>
        <p:txBody>
          <a:bodyPr wrap="square" rtlCol="0">
            <a:spAutoFit/>
          </a:bodyPr>
          <a:lstStyle/>
          <a:p>
            <a:pPr algn="ctr"/>
            <a:r>
              <a:rPr lang="en-US" b="1" dirty="0" smtClean="0">
                <a:latin typeface="+mj-lt"/>
              </a:rPr>
              <a:t>Saturday      July 11, 2015</a:t>
            </a:r>
            <a:endParaRPr lang="en-US" b="1" dirty="0">
              <a:latin typeface="+mj-lt"/>
            </a:endParaRPr>
          </a:p>
        </p:txBody>
      </p:sp>
      <p:sp>
        <p:nvSpPr>
          <p:cNvPr id="7" name="Title 1"/>
          <p:cNvSpPr txBox="1">
            <a:spLocks/>
          </p:cNvSpPr>
          <p:nvPr/>
        </p:nvSpPr>
        <p:spPr>
          <a:xfrm>
            <a:off x="0" y="152400"/>
            <a:ext cx="6858000" cy="1828801"/>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en-US" sz="3000" b="1" dirty="0" smtClean="0">
                <a:solidFill>
                  <a:srgbClr val="002060"/>
                </a:solidFill>
              </a:rPr>
              <a:t>Human Computer Interaction  (</a:t>
            </a:r>
            <a:r>
              <a:rPr lang="en-US" sz="3000" b="1" dirty="0" err="1" smtClean="0">
                <a:solidFill>
                  <a:srgbClr val="002060"/>
                </a:solidFill>
              </a:rPr>
              <a:t>Hci</a:t>
            </a:r>
            <a:r>
              <a:rPr lang="en-US" sz="3000" b="1" dirty="0" smtClean="0">
                <a:solidFill>
                  <a:srgbClr val="002060"/>
                </a:solidFill>
              </a:rPr>
              <a:t>)</a:t>
            </a:r>
            <a:r>
              <a:rPr lang="en-US" sz="3000" b="1" dirty="0" smtClean="0">
                <a:solidFill>
                  <a:schemeClr val="accent5">
                    <a:lumMod val="75000"/>
                  </a:schemeClr>
                </a:solidFill>
              </a:rPr>
              <a:t/>
            </a:r>
            <a:br>
              <a:rPr lang="en-US" sz="3000" b="1" dirty="0" smtClean="0">
                <a:solidFill>
                  <a:schemeClr val="accent5">
                    <a:lumMod val="75000"/>
                  </a:schemeClr>
                </a:solidFill>
              </a:rPr>
            </a:br>
            <a:r>
              <a:rPr lang="en-US" sz="3000" b="1" dirty="0" smtClean="0">
                <a:solidFill>
                  <a:srgbClr val="002060"/>
                </a:solidFill>
              </a:rPr>
              <a:t>CSSE/ISE  department</a:t>
            </a:r>
            <a:endParaRPr lang="en-US" sz="3000" b="1" dirty="0">
              <a:solidFill>
                <a:srgbClr val="002060"/>
              </a:solidFill>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7348680"/>
            <a:ext cx="1828800" cy="142313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2999" y="7348681"/>
            <a:ext cx="1677425" cy="1423131"/>
          </a:xfrm>
          <a:prstGeom prst="rect">
            <a:avLst/>
          </a:prstGeom>
        </p:spPr>
      </p:pic>
      <p:sp>
        <p:nvSpPr>
          <p:cNvPr id="10" name="Rectangle 9"/>
          <p:cNvSpPr/>
          <p:nvPr/>
        </p:nvSpPr>
        <p:spPr>
          <a:xfrm>
            <a:off x="228600" y="2362200"/>
            <a:ext cx="6401824" cy="1200329"/>
          </a:xfrm>
          <a:prstGeom prst="rect">
            <a:avLst/>
          </a:prstGeom>
        </p:spPr>
        <p:txBody>
          <a:bodyPr wrap="square">
            <a:spAutoFit/>
          </a:bodyPr>
          <a:lstStyle/>
          <a:p>
            <a:pPr algn="ctr"/>
            <a:r>
              <a:rPr lang="en-US" sz="2400" b="1" dirty="0"/>
              <a:t>Gwendolyn </a:t>
            </a:r>
            <a:r>
              <a:rPr lang="en-US" sz="2400" b="1" dirty="0" err="1"/>
              <a:t>Tennell</a:t>
            </a:r>
            <a:endParaRPr lang="en-US" sz="2400" b="1" dirty="0"/>
          </a:p>
          <a:p>
            <a:pPr algn="ctr"/>
            <a:r>
              <a:rPr lang="en-US" sz="2400" b="1" dirty="0" smtClean="0"/>
              <a:t>Jesse </a:t>
            </a:r>
            <a:r>
              <a:rPr lang="en-US" sz="2400" b="1" dirty="0" err="1" smtClean="0"/>
              <a:t>Gamez</a:t>
            </a:r>
            <a:endParaRPr lang="en-US" sz="2400" b="1" dirty="0"/>
          </a:p>
          <a:p>
            <a:pPr algn="ctr"/>
            <a:r>
              <a:rPr lang="en-US" sz="2400" b="1" dirty="0"/>
              <a:t>Dr. </a:t>
            </a:r>
            <a:r>
              <a:rPr lang="en-US" sz="2400" b="1" dirty="0" smtClean="0"/>
              <a:t>Cheryl Seals</a:t>
            </a:r>
            <a:endParaRPr lang="en-US" sz="2400" b="1" dirty="0"/>
          </a:p>
        </p:txBody>
      </p:sp>
    </p:spTree>
    <p:extLst>
      <p:ext uri="{BB962C8B-B14F-4D97-AF65-F5344CB8AC3E}">
        <p14:creationId xmlns:p14="http://schemas.microsoft.com/office/powerpoint/2010/main" val="65330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Hazards in the workplace</a:t>
            </a:r>
            <a:endParaRPr lang="en-US" dirty="0"/>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5449" b="15339"/>
          <a:stretch/>
        </p:blipFill>
        <p:spPr>
          <a:xfrm>
            <a:off x="168079" y="7596673"/>
            <a:ext cx="1900103" cy="1352938"/>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16" y="4114800"/>
            <a:ext cx="6858001" cy="2551116"/>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6024" y="7635161"/>
            <a:ext cx="1876425" cy="1314450"/>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00600" y="2209411"/>
            <a:ext cx="1781175" cy="1219200"/>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86024" y="2171311"/>
            <a:ext cx="1885950" cy="1257300"/>
          </a:xfrm>
          <a:prstGeom prst="rect">
            <a:avLst/>
          </a:prstGeom>
        </p:spPr>
      </p:pic>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3256" y="2209411"/>
            <a:ext cx="1809750" cy="1200150"/>
          </a:xfrm>
          <a:prstGeom prst="rect">
            <a:avLst/>
          </a:prstGeom>
        </p:spPr>
      </p:pic>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00599" y="7635162"/>
            <a:ext cx="1781175" cy="1314450"/>
          </a:xfrm>
          <a:prstGeom prst="rect">
            <a:avLst/>
          </a:prstGeom>
        </p:spPr>
      </p:pic>
    </p:spTree>
    <p:extLst>
      <p:ext uri="{BB962C8B-B14F-4D97-AF65-F5344CB8AC3E}">
        <p14:creationId xmlns:p14="http://schemas.microsoft.com/office/powerpoint/2010/main" val="2418588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Wireframe</a:t>
            </a:r>
            <a:endParaRPr lang="en-US" b="1" dirty="0">
              <a:solidFill>
                <a:schemeClr val="tx1"/>
              </a:solidFill>
            </a:endParaRPr>
          </a:p>
        </p:txBody>
      </p:sp>
      <p:pic>
        <p:nvPicPr>
          <p:cNvPr id="4" name="Picture 3"/>
          <p:cNvPicPr/>
          <p:nvPr/>
        </p:nvPicPr>
        <p:blipFill rotWithShape="1">
          <a:blip r:embed="rId3"/>
          <a:srcRect t="18163" r="1703" b="5306"/>
          <a:stretch/>
        </p:blipFill>
        <p:spPr bwMode="auto">
          <a:xfrm>
            <a:off x="128587" y="2786062"/>
            <a:ext cx="6600825" cy="57483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94404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ubtitle 2"/>
          <p:cNvSpPr txBox="1">
            <a:spLocks/>
          </p:cNvSpPr>
          <p:nvPr/>
        </p:nvSpPr>
        <p:spPr>
          <a:xfrm>
            <a:off x="24895" y="103695"/>
            <a:ext cx="6858000" cy="411352"/>
          </a:xfrm>
          <a:prstGeom prst="rect">
            <a:avLst/>
          </a:prstGeom>
        </p:spPr>
        <p:txBody>
          <a:bodyPr vert="horz" lIns="91440" tIns="45720" rIns="91440" bIns="45720" rtlCol="0">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lgn="ctr">
              <a:buNone/>
            </a:pPr>
            <a:r>
              <a:rPr lang="en-US" b="1" dirty="0" smtClean="0">
                <a:solidFill>
                  <a:schemeClr val="tx1"/>
                </a:solidFill>
              </a:rPr>
              <a:t>CONCEPTUAL DESIGN</a:t>
            </a:r>
            <a:endParaRPr lang="en-US" b="1" dirty="0">
              <a:solidFill>
                <a:schemeClr val="tx1"/>
              </a:solidFill>
            </a:endParaRPr>
          </a:p>
        </p:txBody>
      </p:sp>
      <p:grpSp>
        <p:nvGrpSpPr>
          <p:cNvPr id="51" name="Group 50"/>
          <p:cNvGrpSpPr/>
          <p:nvPr/>
        </p:nvGrpSpPr>
        <p:grpSpPr>
          <a:xfrm>
            <a:off x="148994" y="515047"/>
            <a:ext cx="6609802" cy="8501205"/>
            <a:chOff x="115678" y="436588"/>
            <a:chExt cx="6609802" cy="8501205"/>
          </a:xfrm>
        </p:grpSpPr>
        <p:grpSp>
          <p:nvGrpSpPr>
            <p:cNvPr id="52" name="Group 51"/>
            <p:cNvGrpSpPr/>
            <p:nvPr/>
          </p:nvGrpSpPr>
          <p:grpSpPr>
            <a:xfrm>
              <a:off x="115678" y="436588"/>
              <a:ext cx="6609802" cy="8501205"/>
              <a:chOff x="115678" y="436588"/>
              <a:chExt cx="6609802" cy="8501205"/>
            </a:xfrm>
          </p:grpSpPr>
          <p:sp>
            <p:nvSpPr>
              <p:cNvPr id="54" name="Text Box 5"/>
              <p:cNvSpPr txBox="1"/>
              <p:nvPr/>
            </p:nvSpPr>
            <p:spPr>
              <a:xfrm>
                <a:off x="1813674" y="5226816"/>
                <a:ext cx="1167147" cy="261790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NIOSH, REBA, Strain Index</a:t>
                </a:r>
                <a:endParaRPr lang="en-US" sz="1100" dirty="0">
                  <a:effectLst/>
                  <a:ea typeface="Calibri"/>
                  <a:cs typeface="Times New Roman"/>
                </a:endParaRPr>
              </a:p>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 </a:t>
                </a:r>
                <a:endParaRPr lang="en-US" sz="900" b="1" dirty="0" smtClean="0">
                  <a:solidFill>
                    <a:srgbClr val="0070C0"/>
                  </a:solidFill>
                  <a:effectLst/>
                  <a:latin typeface="Times New Roman"/>
                  <a:ea typeface="Calibri"/>
                  <a:cs typeface="Times New Roman"/>
                </a:endParaRPr>
              </a:p>
              <a:p>
                <a:pPr marL="0" marR="0" algn="ctr">
                  <a:lnSpc>
                    <a:spcPct val="115000"/>
                  </a:lnSpc>
                  <a:spcBef>
                    <a:spcPts val="0"/>
                  </a:spcBef>
                  <a:spcAft>
                    <a:spcPts val="1000"/>
                  </a:spcAft>
                </a:pPr>
                <a:endParaRPr lang="en-US" sz="1100" dirty="0">
                  <a:effectLst/>
                  <a:ea typeface="Calibri"/>
                  <a:cs typeface="Times New Roman"/>
                </a:endParaRPr>
              </a:p>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Liberty Manual Psychophysical Tables</a:t>
                </a:r>
                <a:endParaRPr lang="en-US" sz="1100" dirty="0">
                  <a:effectLst/>
                  <a:ea typeface="Calibri"/>
                  <a:cs typeface="Times New Roman"/>
                </a:endParaRPr>
              </a:p>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 </a:t>
                </a:r>
                <a:endParaRPr lang="en-US" sz="1100" dirty="0">
                  <a:effectLst/>
                  <a:ea typeface="Calibri"/>
                  <a:cs typeface="Times New Roman"/>
                </a:endParaRPr>
              </a:p>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NIOSH Lifting Equation, WISHA Lifting Calculator</a:t>
                </a:r>
                <a:endParaRPr lang="en-US" sz="1100" dirty="0">
                  <a:effectLst/>
                  <a:ea typeface="Calibri"/>
                  <a:cs typeface="Times New Roman"/>
                </a:endParaRPr>
              </a:p>
              <a:p>
                <a:pPr marL="0" marR="0">
                  <a:lnSpc>
                    <a:spcPct val="115000"/>
                  </a:lnSpc>
                  <a:spcBef>
                    <a:spcPts val="0"/>
                  </a:spcBef>
                  <a:spcAft>
                    <a:spcPts val="1000"/>
                  </a:spcAft>
                </a:pPr>
                <a:r>
                  <a:rPr lang="en-US" sz="1100" dirty="0">
                    <a:effectLst/>
                    <a:ea typeface="Calibri"/>
                    <a:cs typeface="Times New Roman"/>
                  </a:rPr>
                  <a:t> </a:t>
                </a:r>
              </a:p>
            </p:txBody>
          </p:sp>
          <p:sp>
            <p:nvSpPr>
              <p:cNvPr id="55" name="Text Box 6"/>
              <p:cNvSpPr txBox="1"/>
              <p:nvPr/>
            </p:nvSpPr>
            <p:spPr>
              <a:xfrm>
                <a:off x="4747066" y="522259"/>
                <a:ext cx="1059583" cy="68277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WISHA Caution/Hazard </a:t>
                </a:r>
                <a:r>
                  <a:rPr lang="en-US" sz="900" b="1" dirty="0" smtClean="0">
                    <a:solidFill>
                      <a:srgbClr val="0070C0"/>
                    </a:solidFill>
                    <a:effectLst/>
                    <a:latin typeface="Times New Roman"/>
                    <a:ea typeface="Calibri"/>
                    <a:cs typeface="Times New Roman"/>
                  </a:rPr>
                  <a:t>Checklist</a:t>
                </a:r>
                <a:endParaRPr lang="en-US" sz="1100" dirty="0">
                  <a:effectLst/>
                  <a:ea typeface="Calibri"/>
                  <a:cs typeface="Times New Roman"/>
                </a:endParaRPr>
              </a:p>
            </p:txBody>
          </p:sp>
          <p:sp>
            <p:nvSpPr>
              <p:cNvPr id="56" name="Text Box 9"/>
              <p:cNvSpPr txBox="1"/>
              <p:nvPr/>
            </p:nvSpPr>
            <p:spPr>
              <a:xfrm>
                <a:off x="5410425" y="5389815"/>
                <a:ext cx="1291392" cy="319933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Moore-Garg Strain Index, Roger's Muscle Fatigue</a:t>
                </a:r>
                <a:r>
                  <a:rPr lang="en-US" sz="1100" b="1" dirty="0">
                    <a:solidFill>
                      <a:srgbClr val="0070C0"/>
                    </a:solidFill>
                    <a:effectLst/>
                    <a:ea typeface="Calibri"/>
                    <a:cs typeface="Times New Roman"/>
                  </a:rPr>
                  <a:t> </a:t>
                </a:r>
                <a:r>
                  <a:rPr lang="en-US" sz="900" b="1" dirty="0">
                    <a:solidFill>
                      <a:srgbClr val="0070C0"/>
                    </a:solidFill>
                    <a:effectLst/>
                    <a:latin typeface="Times New Roman"/>
                    <a:ea typeface="Calibri"/>
                    <a:cs typeface="Times New Roman"/>
                  </a:rPr>
                  <a:t>Assessment</a:t>
                </a:r>
                <a:endParaRPr lang="en-US" sz="1100" dirty="0">
                  <a:effectLst/>
                  <a:ea typeface="Calibri"/>
                  <a:cs typeface="Times New Roman"/>
                </a:endParaRPr>
              </a:p>
              <a:p>
                <a:pPr marL="0" marR="0">
                  <a:lnSpc>
                    <a:spcPct val="115000"/>
                  </a:lnSpc>
                  <a:spcBef>
                    <a:spcPts val="0"/>
                  </a:spcBef>
                  <a:spcAft>
                    <a:spcPts val="1000"/>
                  </a:spcAft>
                </a:pPr>
                <a:r>
                  <a:rPr lang="en-US" sz="1100" dirty="0">
                    <a:effectLst/>
                    <a:ea typeface="Calibri"/>
                    <a:cs typeface="Times New Roman"/>
                  </a:rPr>
                  <a:t> </a:t>
                </a:r>
              </a:p>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Moore-Garg Strain Index</a:t>
                </a:r>
                <a:endParaRPr lang="en-US" sz="1100" dirty="0">
                  <a:effectLst/>
                  <a:ea typeface="Calibri"/>
                  <a:cs typeface="Times New Roman"/>
                </a:endParaRPr>
              </a:p>
              <a:p>
                <a:pPr marL="0" marR="0">
                  <a:lnSpc>
                    <a:spcPct val="115000"/>
                  </a:lnSpc>
                  <a:spcBef>
                    <a:spcPts val="0"/>
                  </a:spcBef>
                  <a:spcAft>
                    <a:spcPts val="1000"/>
                  </a:spcAft>
                </a:pPr>
                <a:r>
                  <a:rPr lang="en-US" sz="1100" dirty="0">
                    <a:effectLst/>
                    <a:ea typeface="Calibri"/>
                    <a:cs typeface="Times New Roman"/>
                  </a:rPr>
                  <a:t> </a:t>
                </a:r>
              </a:p>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ACGIH TLV Hand Arm Segmental Vibration</a:t>
                </a:r>
                <a:endParaRPr lang="en-US" sz="1100" dirty="0">
                  <a:effectLst/>
                  <a:ea typeface="Calibri"/>
                  <a:cs typeface="Times New Roman"/>
                </a:endParaRPr>
              </a:p>
              <a:p>
                <a:pPr marL="0" marR="0">
                  <a:lnSpc>
                    <a:spcPct val="115000"/>
                  </a:lnSpc>
                  <a:spcBef>
                    <a:spcPts val="0"/>
                  </a:spcBef>
                  <a:spcAft>
                    <a:spcPts val="1000"/>
                  </a:spcAft>
                </a:pPr>
                <a:r>
                  <a:rPr lang="en-US" sz="1100" dirty="0">
                    <a:effectLst/>
                    <a:ea typeface="Calibri"/>
                    <a:cs typeface="Times New Roman"/>
                  </a:rPr>
                  <a:t> </a:t>
                </a:r>
              </a:p>
              <a:p>
                <a:pPr marL="0" marR="0" algn="ctr">
                  <a:lnSpc>
                    <a:spcPct val="115000"/>
                  </a:lnSpc>
                  <a:spcBef>
                    <a:spcPts val="0"/>
                  </a:spcBef>
                  <a:spcAft>
                    <a:spcPts val="1000"/>
                  </a:spcAft>
                </a:pPr>
                <a:r>
                  <a:rPr lang="en-US" sz="900" b="1" dirty="0">
                    <a:solidFill>
                      <a:srgbClr val="0070C0"/>
                    </a:solidFill>
                    <a:effectLst/>
                    <a:latin typeface="Times New Roman"/>
                    <a:ea typeface="Calibri"/>
                    <a:cs typeface="Times New Roman"/>
                  </a:rPr>
                  <a:t>RULA and Moore-Garg Strain Index</a:t>
                </a:r>
                <a:endParaRPr lang="en-US" sz="1100" dirty="0">
                  <a:effectLst/>
                  <a:ea typeface="Calibri"/>
                  <a:cs typeface="Times New Roman"/>
                </a:endParaRPr>
              </a:p>
              <a:p>
                <a:pPr marL="0" marR="0">
                  <a:lnSpc>
                    <a:spcPct val="115000"/>
                  </a:lnSpc>
                  <a:spcBef>
                    <a:spcPts val="0"/>
                  </a:spcBef>
                  <a:spcAft>
                    <a:spcPts val="1000"/>
                  </a:spcAft>
                </a:pPr>
                <a:endParaRPr lang="en-US" sz="1100" dirty="0">
                  <a:effectLst/>
                  <a:ea typeface="Calibri"/>
                  <a:cs typeface="Times New Roman"/>
                </a:endParaRPr>
              </a:p>
            </p:txBody>
          </p:sp>
          <p:cxnSp>
            <p:nvCxnSpPr>
              <p:cNvPr id="57" name="Straight Arrow Connector 56"/>
              <p:cNvCxnSpPr/>
              <p:nvPr/>
            </p:nvCxnSpPr>
            <p:spPr>
              <a:xfrm flipH="1">
                <a:off x="1012119" y="2892691"/>
                <a:ext cx="14129" cy="1896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1026248" y="2892691"/>
                <a:ext cx="4010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2895518" y="1004325"/>
                <a:ext cx="1851548" cy="2542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511203" y="5435955"/>
                <a:ext cx="30247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2986334" y="2161383"/>
                <a:ext cx="33072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3014119" y="3547111"/>
                <a:ext cx="683394" cy="439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5324" y="436588"/>
                <a:ext cx="1397457" cy="1135475"/>
              </a:xfrm>
              <a:prstGeom prst="rect">
                <a:avLst/>
              </a:prstGeom>
            </p:spPr>
          </p:pic>
          <p:sp>
            <p:nvSpPr>
              <p:cNvPr id="64" name="Text Box 7"/>
              <p:cNvSpPr txBox="1"/>
              <p:nvPr/>
            </p:nvSpPr>
            <p:spPr>
              <a:xfrm rot="10800000" flipH="1" flipV="1">
                <a:off x="3733800" y="1440078"/>
                <a:ext cx="2991680" cy="322628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solidFill>
                      <a:srgbClr val="0070C0"/>
                    </a:solidFill>
                    <a:effectLst/>
                    <a:ea typeface="Calibri"/>
                    <a:cs typeface="Times New Roman"/>
                  </a:rPr>
                  <a:t>WISHA Caution/Hazard Checklist</a:t>
                </a:r>
                <a:endParaRPr lang="en-US" sz="1100" dirty="0">
                  <a:effectLst/>
                  <a:ea typeface="Calibri"/>
                  <a:cs typeface="Times New Roman"/>
                </a:endParaRPr>
              </a:p>
              <a:p>
                <a:pPr marL="0" marR="0" algn="ctr">
                  <a:lnSpc>
                    <a:spcPct val="115000"/>
                  </a:lnSpc>
                  <a:spcBef>
                    <a:spcPts val="0"/>
                  </a:spcBef>
                  <a:spcAft>
                    <a:spcPts val="1000"/>
                  </a:spcAft>
                </a:pPr>
                <a:r>
                  <a:rPr lang="en-US" sz="1100" b="1" dirty="0">
                    <a:solidFill>
                      <a:srgbClr val="0070C0"/>
                    </a:solidFill>
                    <a:effectLst/>
                    <a:ea typeface="Calibri"/>
                    <a:cs typeface="Times New Roman"/>
                  </a:rPr>
                  <a:t>NIOSH, REBA, Strain</a:t>
                </a:r>
                <a:endParaRPr lang="en-US" sz="1100" dirty="0">
                  <a:effectLst/>
                  <a:ea typeface="Calibri"/>
                  <a:cs typeface="Times New Roman"/>
                </a:endParaRPr>
              </a:p>
              <a:p>
                <a:pPr marL="0" marR="0" algn="ctr">
                  <a:lnSpc>
                    <a:spcPct val="115000"/>
                  </a:lnSpc>
                  <a:spcBef>
                    <a:spcPts val="0"/>
                  </a:spcBef>
                  <a:spcAft>
                    <a:spcPts val="0"/>
                  </a:spcAft>
                </a:pPr>
                <a:r>
                  <a:rPr lang="en-US" sz="1100" b="1" dirty="0">
                    <a:solidFill>
                      <a:srgbClr val="0070C0"/>
                    </a:solidFill>
                    <a:effectLst/>
                    <a:ea typeface="Calibri"/>
                    <a:cs typeface="Times New Roman"/>
                  </a:rPr>
                  <a:t>Moore-Garg Strain Index, Roger's Muscle Fatigue Assessment</a:t>
                </a:r>
                <a:endParaRPr lang="en-US" sz="1100" dirty="0">
                  <a:effectLst/>
                  <a:ea typeface="Calibri"/>
                  <a:cs typeface="Times New Roman"/>
                </a:endParaRPr>
              </a:p>
              <a:p>
                <a:pPr marL="0" marR="0" algn="ctr">
                  <a:lnSpc>
                    <a:spcPct val="115000"/>
                  </a:lnSpc>
                  <a:spcBef>
                    <a:spcPts val="0"/>
                  </a:spcBef>
                  <a:spcAft>
                    <a:spcPts val="0"/>
                  </a:spcAft>
                </a:pPr>
                <a:r>
                  <a:rPr lang="en-US" sz="1100" b="1" dirty="0">
                    <a:solidFill>
                      <a:srgbClr val="0070C0"/>
                    </a:solidFill>
                    <a:effectLst/>
                    <a:ea typeface="Calibri"/>
                    <a:cs typeface="Times New Roman"/>
                  </a:rPr>
                  <a:t> </a:t>
                </a:r>
                <a:endParaRPr lang="en-US" sz="1100" dirty="0">
                  <a:effectLst/>
                  <a:ea typeface="Calibri"/>
                  <a:cs typeface="Times New Roman"/>
                </a:endParaRPr>
              </a:p>
              <a:p>
                <a:pPr marL="0" marR="0" algn="ctr">
                  <a:lnSpc>
                    <a:spcPct val="115000"/>
                  </a:lnSpc>
                  <a:spcBef>
                    <a:spcPts val="0"/>
                  </a:spcBef>
                  <a:spcAft>
                    <a:spcPts val="1000"/>
                  </a:spcAft>
                </a:pPr>
                <a:r>
                  <a:rPr lang="en-US" sz="1100" b="1" dirty="0">
                    <a:solidFill>
                      <a:srgbClr val="0070C0"/>
                    </a:solidFill>
                    <a:effectLst/>
                    <a:ea typeface="Calibri"/>
                    <a:cs typeface="Times New Roman"/>
                  </a:rPr>
                  <a:t>Liberty Manual Psychophysical Tables</a:t>
                </a:r>
                <a:endParaRPr lang="en-US" sz="1100" dirty="0">
                  <a:effectLst/>
                  <a:ea typeface="Calibri"/>
                  <a:cs typeface="Times New Roman"/>
                </a:endParaRPr>
              </a:p>
              <a:p>
                <a:pPr marL="0" marR="0" algn="ctr">
                  <a:lnSpc>
                    <a:spcPct val="115000"/>
                  </a:lnSpc>
                  <a:spcBef>
                    <a:spcPts val="0"/>
                  </a:spcBef>
                  <a:spcAft>
                    <a:spcPts val="1000"/>
                  </a:spcAft>
                </a:pPr>
                <a:r>
                  <a:rPr lang="en-US" sz="1100" b="1" dirty="0">
                    <a:solidFill>
                      <a:srgbClr val="0070C0"/>
                    </a:solidFill>
                    <a:effectLst/>
                    <a:ea typeface="Calibri"/>
                    <a:cs typeface="Times New Roman"/>
                  </a:rPr>
                  <a:t>NIOSH Lifting Equation, WISHA Lifting Calculator</a:t>
                </a:r>
                <a:endParaRPr lang="en-US" sz="1100" dirty="0">
                  <a:effectLst/>
                  <a:ea typeface="Calibri"/>
                  <a:cs typeface="Times New Roman"/>
                </a:endParaRPr>
              </a:p>
              <a:p>
                <a:pPr marL="0" marR="0" algn="ctr">
                  <a:lnSpc>
                    <a:spcPct val="115000"/>
                  </a:lnSpc>
                  <a:spcBef>
                    <a:spcPts val="0"/>
                  </a:spcBef>
                  <a:spcAft>
                    <a:spcPts val="0"/>
                  </a:spcAft>
                </a:pPr>
                <a:r>
                  <a:rPr lang="en-US" sz="1100" b="1" dirty="0">
                    <a:solidFill>
                      <a:srgbClr val="0070C0"/>
                    </a:solidFill>
                    <a:effectLst/>
                    <a:ea typeface="Calibri"/>
                    <a:cs typeface="Times New Roman"/>
                  </a:rPr>
                  <a:t>Moore-Garg Strain Index</a:t>
                </a:r>
                <a:endParaRPr lang="en-US" sz="1100" dirty="0">
                  <a:effectLst/>
                  <a:ea typeface="Calibri"/>
                  <a:cs typeface="Times New Roman"/>
                </a:endParaRPr>
              </a:p>
              <a:p>
                <a:pPr marL="0" marR="0" algn="ctr">
                  <a:lnSpc>
                    <a:spcPct val="115000"/>
                  </a:lnSpc>
                  <a:spcBef>
                    <a:spcPts val="0"/>
                  </a:spcBef>
                  <a:spcAft>
                    <a:spcPts val="0"/>
                  </a:spcAft>
                </a:pPr>
                <a:r>
                  <a:rPr lang="en-US" sz="1100" b="1" dirty="0">
                    <a:solidFill>
                      <a:srgbClr val="0070C0"/>
                    </a:solidFill>
                    <a:effectLst/>
                    <a:ea typeface="Calibri"/>
                    <a:cs typeface="Times New Roman"/>
                  </a:rPr>
                  <a:t> </a:t>
                </a:r>
                <a:endParaRPr lang="en-US" sz="1100" dirty="0">
                  <a:effectLst/>
                  <a:ea typeface="Calibri"/>
                  <a:cs typeface="Times New Roman"/>
                </a:endParaRPr>
              </a:p>
              <a:p>
                <a:pPr marL="0" marR="0" algn="ctr">
                  <a:lnSpc>
                    <a:spcPct val="115000"/>
                  </a:lnSpc>
                  <a:spcBef>
                    <a:spcPts val="0"/>
                  </a:spcBef>
                  <a:spcAft>
                    <a:spcPts val="0"/>
                  </a:spcAft>
                </a:pPr>
                <a:r>
                  <a:rPr lang="en-US" sz="1100" b="1" dirty="0">
                    <a:solidFill>
                      <a:srgbClr val="0070C0"/>
                    </a:solidFill>
                    <a:effectLst/>
                    <a:ea typeface="Calibri"/>
                    <a:cs typeface="Times New Roman"/>
                  </a:rPr>
                  <a:t>ACGIH TLV Hand Arm Segmental Vibration</a:t>
                </a:r>
                <a:endParaRPr lang="en-US" sz="1100" dirty="0">
                  <a:effectLst/>
                  <a:ea typeface="Calibri"/>
                  <a:cs typeface="Times New Roman"/>
                </a:endParaRPr>
              </a:p>
              <a:p>
                <a:pPr marL="0" marR="0" algn="ctr">
                  <a:lnSpc>
                    <a:spcPct val="115000"/>
                  </a:lnSpc>
                  <a:spcBef>
                    <a:spcPts val="0"/>
                  </a:spcBef>
                  <a:spcAft>
                    <a:spcPts val="0"/>
                  </a:spcAft>
                </a:pPr>
                <a:r>
                  <a:rPr lang="en-US" sz="1100" b="1" dirty="0">
                    <a:solidFill>
                      <a:srgbClr val="0070C0"/>
                    </a:solidFill>
                    <a:effectLst/>
                    <a:ea typeface="Calibri"/>
                    <a:cs typeface="Times New Roman"/>
                  </a:rPr>
                  <a:t> </a:t>
                </a:r>
                <a:endParaRPr lang="en-US" sz="1100" dirty="0">
                  <a:effectLst/>
                  <a:ea typeface="Calibri"/>
                  <a:cs typeface="Times New Roman"/>
                </a:endParaRPr>
              </a:p>
              <a:p>
                <a:pPr marL="0" marR="0" algn="ctr">
                  <a:lnSpc>
                    <a:spcPct val="115000"/>
                  </a:lnSpc>
                  <a:spcBef>
                    <a:spcPts val="0"/>
                  </a:spcBef>
                  <a:spcAft>
                    <a:spcPts val="0"/>
                  </a:spcAft>
                </a:pPr>
                <a:r>
                  <a:rPr lang="en-US" sz="1100" b="1" dirty="0">
                    <a:solidFill>
                      <a:srgbClr val="0070C0"/>
                    </a:solidFill>
                    <a:effectLst/>
                    <a:ea typeface="Calibri"/>
                    <a:cs typeface="Times New Roman"/>
                  </a:rPr>
                  <a:t>RULA and Moore-Garg Strain </a:t>
                </a:r>
                <a:r>
                  <a:rPr lang="en-US" sz="1100" b="1" dirty="0" smtClean="0">
                    <a:solidFill>
                      <a:srgbClr val="0070C0"/>
                    </a:solidFill>
                    <a:effectLst/>
                    <a:ea typeface="Calibri"/>
                    <a:cs typeface="Times New Roman"/>
                  </a:rPr>
                  <a:t>Index</a:t>
                </a:r>
              </a:p>
              <a:p>
                <a:pPr marL="0" marR="0" algn="ctr">
                  <a:lnSpc>
                    <a:spcPct val="115000"/>
                  </a:lnSpc>
                  <a:spcBef>
                    <a:spcPts val="0"/>
                  </a:spcBef>
                  <a:spcAft>
                    <a:spcPts val="0"/>
                  </a:spcAft>
                </a:pPr>
                <a:endParaRPr lang="en-US" sz="1100" dirty="0">
                  <a:effectLst/>
                  <a:ea typeface="Calibri"/>
                  <a:cs typeface="Times New Roman"/>
                </a:endParaRPr>
              </a:p>
              <a:p>
                <a:pPr marL="0" marR="0" algn="ctr">
                  <a:lnSpc>
                    <a:spcPct val="115000"/>
                  </a:lnSpc>
                  <a:spcBef>
                    <a:spcPts val="0"/>
                  </a:spcBef>
                  <a:spcAft>
                    <a:spcPts val="1000"/>
                  </a:spcAft>
                </a:pPr>
                <a:r>
                  <a:rPr lang="en-US" sz="1100" dirty="0">
                    <a:effectLst/>
                    <a:ea typeface="Calibri"/>
                    <a:cs typeface="Times New Roman"/>
                  </a:rPr>
                  <a:t> </a:t>
                </a:r>
              </a:p>
              <a:p>
                <a:pPr marL="0" marR="0">
                  <a:lnSpc>
                    <a:spcPct val="115000"/>
                  </a:lnSpc>
                  <a:spcBef>
                    <a:spcPts val="0"/>
                  </a:spcBef>
                  <a:spcAft>
                    <a:spcPts val="1000"/>
                  </a:spcAft>
                </a:pPr>
                <a:r>
                  <a:rPr lang="en-US" sz="1100" dirty="0">
                    <a:effectLst/>
                    <a:ea typeface="Calibri"/>
                    <a:cs typeface="Times New Roman"/>
                  </a:rPr>
                  <a:t> </a:t>
                </a:r>
              </a:p>
            </p:txBody>
          </p:sp>
          <p:cxnSp>
            <p:nvCxnSpPr>
              <p:cNvPr id="65" name="Straight Arrow Connector 64"/>
              <p:cNvCxnSpPr/>
              <p:nvPr/>
            </p:nvCxnSpPr>
            <p:spPr>
              <a:xfrm>
                <a:off x="3317054" y="2161384"/>
                <a:ext cx="7257" cy="29887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324311" y="5150436"/>
                <a:ext cx="3319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1427286" y="1784815"/>
                <a:ext cx="1553535" cy="2381799"/>
                <a:chOff x="-2854038" y="792014"/>
                <a:chExt cx="1553535" cy="3180453"/>
              </a:xfrm>
            </p:grpSpPr>
            <p:sp>
              <p:nvSpPr>
                <p:cNvPr id="88" name="Text Box 2"/>
                <p:cNvSpPr txBox="1"/>
                <p:nvPr/>
              </p:nvSpPr>
              <p:spPr>
                <a:xfrm>
                  <a:off x="-2854038" y="792014"/>
                  <a:ext cx="1553535" cy="3180453"/>
                </a:xfrm>
                <a:prstGeom prst="rect">
                  <a:avLst/>
                </a:prstGeom>
                <a:solidFill>
                  <a:schemeClr val="accent5">
                    <a:lumMod val="60000"/>
                    <a:lumOff val="4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dirty="0">
                      <a:effectLst/>
                      <a:ea typeface="Calibri"/>
                      <a:cs typeface="Times New Roman"/>
                    </a:rPr>
                    <a:t> </a:t>
                  </a:r>
                </a:p>
                <a:p>
                  <a:pPr marL="0" marR="0" algn="ctr">
                    <a:lnSpc>
                      <a:spcPct val="115000"/>
                    </a:lnSpc>
                    <a:spcBef>
                      <a:spcPts val="0"/>
                    </a:spcBef>
                    <a:spcAft>
                      <a:spcPts val="1000"/>
                    </a:spcAft>
                  </a:pPr>
                  <a:endParaRPr lang="en-US" sz="1100" dirty="0" smtClean="0">
                    <a:effectLst/>
                    <a:ea typeface="Calibri"/>
                    <a:cs typeface="Times New Roman"/>
                  </a:endParaRPr>
                </a:p>
                <a:p>
                  <a:pPr marL="0" marR="0" algn="ctr">
                    <a:lnSpc>
                      <a:spcPct val="115000"/>
                    </a:lnSpc>
                    <a:spcBef>
                      <a:spcPts val="0"/>
                    </a:spcBef>
                    <a:spcAft>
                      <a:spcPts val="1000"/>
                    </a:spcAft>
                  </a:pPr>
                  <a:endParaRPr lang="en-US" sz="1100" dirty="0" smtClean="0">
                    <a:effectLst/>
                    <a:ea typeface="Calibri"/>
                    <a:cs typeface="Times New Roman"/>
                  </a:endParaRPr>
                </a:p>
                <a:p>
                  <a:pPr marL="0" marR="0" algn="ctr">
                    <a:lnSpc>
                      <a:spcPct val="115000"/>
                    </a:lnSpc>
                    <a:spcBef>
                      <a:spcPts val="0"/>
                    </a:spcBef>
                    <a:spcAft>
                      <a:spcPts val="1000"/>
                    </a:spcAft>
                  </a:pPr>
                  <a:r>
                    <a:rPr lang="en-US" sz="1100" dirty="0">
                      <a:effectLst/>
                      <a:ea typeface="Calibri"/>
                      <a:cs typeface="Times New Roman"/>
                    </a:rPr>
                    <a:t> </a:t>
                  </a:r>
                </a:p>
                <a:p>
                  <a:pPr marL="0" marR="0" algn="ctr">
                    <a:lnSpc>
                      <a:spcPct val="115000"/>
                    </a:lnSpc>
                    <a:spcBef>
                      <a:spcPts val="0"/>
                    </a:spcBef>
                    <a:spcAft>
                      <a:spcPts val="1000"/>
                    </a:spcAft>
                  </a:pPr>
                  <a:endParaRPr lang="en-US" sz="1100" b="1" dirty="0" smtClean="0">
                    <a:effectLst/>
                    <a:latin typeface="Times New Roman"/>
                    <a:ea typeface="Calibri"/>
                    <a:cs typeface="Times New Roman"/>
                  </a:endParaRPr>
                </a:p>
                <a:p>
                  <a:pPr marL="0" marR="0" algn="ctr">
                    <a:lnSpc>
                      <a:spcPct val="115000"/>
                    </a:lnSpc>
                    <a:spcBef>
                      <a:spcPts val="0"/>
                    </a:spcBef>
                    <a:spcAft>
                      <a:spcPts val="1000"/>
                    </a:spcAft>
                  </a:pPr>
                  <a:endParaRPr lang="en-US" sz="1100" b="1" dirty="0" smtClean="0">
                    <a:effectLst/>
                    <a:latin typeface="Times New Roman"/>
                    <a:ea typeface="Calibri"/>
                    <a:cs typeface="Times New Roman"/>
                  </a:endParaRPr>
                </a:p>
              </p:txBody>
            </p:sp>
            <p:grpSp>
              <p:nvGrpSpPr>
                <p:cNvPr id="89" name="Group 88"/>
                <p:cNvGrpSpPr/>
                <p:nvPr/>
              </p:nvGrpSpPr>
              <p:grpSpPr>
                <a:xfrm>
                  <a:off x="-2810342" y="980029"/>
                  <a:ext cx="1482437" cy="2865809"/>
                  <a:chOff x="1509755" y="1155754"/>
                  <a:chExt cx="1482437" cy="2865809"/>
                </a:xfrm>
              </p:grpSpPr>
              <p:pic>
                <p:nvPicPr>
                  <p:cNvPr id="90" name="Picture 89"/>
                  <p:cNvPicPr>
                    <a:picLocks noChangeAspect="1"/>
                  </p:cNvPicPr>
                  <p:nvPr/>
                </p:nvPicPr>
                <p:blipFill rotWithShape="1">
                  <a:blip r:embed="rId4">
                    <a:extLst>
                      <a:ext uri="{28A0092B-C50C-407E-A947-70E740481C1C}">
                        <a14:useLocalDpi xmlns:a14="http://schemas.microsoft.com/office/drawing/2010/main" val="0"/>
                      </a:ext>
                    </a:extLst>
                  </a:blip>
                  <a:srcRect t="64909"/>
                  <a:stretch/>
                </p:blipFill>
                <p:spPr>
                  <a:xfrm>
                    <a:off x="1643579" y="2120531"/>
                    <a:ext cx="1127561" cy="70003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91" name="Picture 90"/>
                  <p:cNvPicPr>
                    <a:picLocks noChangeAspect="1"/>
                  </p:cNvPicPr>
                  <p:nvPr/>
                </p:nvPicPr>
                <p:blipFill rotWithShape="1">
                  <a:blip r:embed="rId4">
                    <a:extLst>
                      <a:ext uri="{28A0092B-C50C-407E-A947-70E740481C1C}">
                        <a14:useLocalDpi xmlns:a14="http://schemas.microsoft.com/office/drawing/2010/main" val="0"/>
                      </a:ext>
                    </a:extLst>
                  </a:blip>
                  <a:srcRect b="66537"/>
                  <a:stretch/>
                </p:blipFill>
                <p:spPr>
                  <a:xfrm>
                    <a:off x="1643580" y="1155754"/>
                    <a:ext cx="1127560" cy="75820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92" name="TextBox 91"/>
                  <p:cNvSpPr txBox="1"/>
                  <p:nvPr/>
                </p:nvSpPr>
                <p:spPr>
                  <a:xfrm>
                    <a:off x="2346512" y="1184940"/>
                    <a:ext cx="478425" cy="276999"/>
                  </a:xfrm>
                  <a:prstGeom prst="rect">
                    <a:avLst/>
                  </a:prstGeom>
                  <a:noFill/>
                </p:spPr>
                <p:txBody>
                  <a:bodyPr wrap="square" rtlCol="0">
                    <a:spAutoFit/>
                  </a:bodyPr>
                  <a:lstStyle/>
                  <a:p>
                    <a:r>
                      <a:rPr lang="en-US" sz="1200" b="1" dirty="0" smtClean="0">
                        <a:effectLst/>
                        <a:ea typeface="Calibri"/>
                        <a:cs typeface="Times New Roman"/>
                      </a:rPr>
                      <a:t>UET</a:t>
                    </a:r>
                  </a:p>
                </p:txBody>
              </p:sp>
              <p:sp>
                <p:nvSpPr>
                  <p:cNvPr id="93" name="TextBox 92"/>
                  <p:cNvSpPr txBox="1"/>
                  <p:nvPr/>
                </p:nvSpPr>
                <p:spPr>
                  <a:xfrm>
                    <a:off x="2237160" y="2447103"/>
                    <a:ext cx="697131" cy="276999"/>
                  </a:xfrm>
                  <a:prstGeom prst="rect">
                    <a:avLst/>
                  </a:prstGeom>
                  <a:noFill/>
                </p:spPr>
                <p:txBody>
                  <a:bodyPr wrap="square" rtlCol="0">
                    <a:spAutoFit/>
                  </a:bodyPr>
                  <a:lstStyle/>
                  <a:p>
                    <a:r>
                      <a:rPr lang="en-US" sz="1200" b="1" dirty="0" smtClean="0">
                        <a:ea typeface="Calibri"/>
                        <a:cs typeface="Times New Roman"/>
                      </a:rPr>
                      <a:t>MMH</a:t>
                    </a:r>
                    <a:endParaRPr lang="en-US" sz="1200" b="1" dirty="0" smtClean="0">
                      <a:effectLst/>
                      <a:ea typeface="Calibri"/>
                      <a:cs typeface="Times New Roman"/>
                    </a:endParaRPr>
                  </a:p>
                </p:txBody>
              </p:sp>
              <p:sp>
                <p:nvSpPr>
                  <p:cNvPr id="94" name="TextBox 93"/>
                  <p:cNvSpPr txBox="1"/>
                  <p:nvPr/>
                </p:nvSpPr>
                <p:spPr>
                  <a:xfrm>
                    <a:off x="1570386" y="3001620"/>
                    <a:ext cx="1293585" cy="616468"/>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200" b="1" dirty="0" smtClean="0">
                        <a:effectLst/>
                        <a:latin typeface="Times New Roman"/>
                        <a:ea typeface="Calibri"/>
                        <a:cs typeface="Times New Roman"/>
                      </a:rPr>
                      <a:t>Never assessed a risk?</a:t>
                    </a:r>
                    <a:endParaRPr lang="en-US" sz="1200" dirty="0" smtClean="0">
                      <a:effectLst/>
                      <a:ea typeface="Calibri"/>
                      <a:cs typeface="Times New Roman"/>
                    </a:endParaRPr>
                  </a:p>
                </p:txBody>
              </p:sp>
              <p:sp>
                <p:nvSpPr>
                  <p:cNvPr id="95" name="TextBox 94"/>
                  <p:cNvSpPr txBox="1"/>
                  <p:nvPr/>
                </p:nvSpPr>
                <p:spPr>
                  <a:xfrm>
                    <a:off x="1509755" y="3713786"/>
                    <a:ext cx="1482437" cy="307777"/>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1400" b="1" dirty="0" smtClean="0">
                        <a:latin typeface="Times New Roman"/>
                        <a:ea typeface="Calibri"/>
                        <a:cs typeface="Times New Roman"/>
                      </a:rPr>
                      <a:t>SUGGESTIONS</a:t>
                    </a:r>
                    <a:endParaRPr lang="en-US" sz="1400" dirty="0" smtClean="0">
                      <a:effectLst/>
                      <a:ea typeface="Calibri"/>
                      <a:cs typeface="Times New Roman"/>
                    </a:endParaRPr>
                  </a:p>
                </p:txBody>
              </p:sp>
            </p:grpSp>
          </p:grpSp>
          <p:grpSp>
            <p:nvGrpSpPr>
              <p:cNvPr id="68" name="Group 67"/>
              <p:cNvGrpSpPr/>
              <p:nvPr/>
            </p:nvGrpSpPr>
            <p:grpSpPr>
              <a:xfrm>
                <a:off x="115678" y="4789090"/>
                <a:ext cx="1468259" cy="3148679"/>
                <a:chOff x="3479036" y="900638"/>
                <a:chExt cx="1468259" cy="3148679"/>
              </a:xfrm>
            </p:grpSpPr>
            <p:sp>
              <p:nvSpPr>
                <p:cNvPr id="83" name="Text Box 3"/>
                <p:cNvSpPr txBox="1"/>
                <p:nvPr/>
              </p:nvSpPr>
              <p:spPr>
                <a:xfrm>
                  <a:off x="3479036" y="900638"/>
                  <a:ext cx="1461694" cy="3148679"/>
                </a:xfrm>
                <a:prstGeom prst="rect">
                  <a:avLst/>
                </a:prstGeom>
                <a:solidFill>
                  <a:schemeClr val="accent5">
                    <a:lumMod val="60000"/>
                    <a:lumOff val="40000"/>
                  </a:schemeClr>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900" dirty="0">
                      <a:effectLst/>
                      <a:latin typeface="Times New Roman"/>
                      <a:ea typeface="Calibri"/>
                      <a:cs typeface="Times New Roman"/>
                    </a:rPr>
                    <a:t> </a:t>
                  </a:r>
                  <a:endParaRPr lang="en-US" sz="1100" dirty="0">
                    <a:effectLst/>
                    <a:ea typeface="Calibri"/>
                    <a:cs typeface="Times New Roman"/>
                  </a:endParaRPr>
                </a:p>
                <a:p>
                  <a:pPr marL="0" marR="0" algn="ctr">
                    <a:lnSpc>
                      <a:spcPct val="115000"/>
                    </a:lnSpc>
                    <a:spcBef>
                      <a:spcPts val="0"/>
                    </a:spcBef>
                    <a:spcAft>
                      <a:spcPts val="1000"/>
                    </a:spcAft>
                  </a:pPr>
                  <a:r>
                    <a:rPr lang="en-US" sz="1100" dirty="0">
                      <a:effectLst/>
                      <a:ea typeface="Calibri"/>
                      <a:cs typeface="Times New Roman"/>
                    </a:rPr>
                    <a:t> </a:t>
                  </a:r>
                </a:p>
                <a:p>
                  <a:pPr marL="0" marR="0" algn="ctr">
                    <a:lnSpc>
                      <a:spcPct val="115000"/>
                    </a:lnSpc>
                    <a:spcBef>
                      <a:spcPts val="0"/>
                    </a:spcBef>
                    <a:spcAft>
                      <a:spcPts val="1000"/>
                    </a:spcAft>
                  </a:pPr>
                  <a:r>
                    <a:rPr lang="en-US" sz="1100" dirty="0">
                      <a:effectLst/>
                      <a:ea typeface="Calibri"/>
                      <a:cs typeface="Times New Roman"/>
                    </a:rPr>
                    <a:t> </a:t>
                  </a:r>
                </a:p>
                <a:p>
                  <a:pPr marL="0" marR="0" algn="ctr">
                    <a:lnSpc>
                      <a:spcPct val="115000"/>
                    </a:lnSpc>
                    <a:spcBef>
                      <a:spcPts val="0"/>
                    </a:spcBef>
                    <a:spcAft>
                      <a:spcPts val="1000"/>
                    </a:spcAft>
                  </a:pPr>
                  <a:r>
                    <a:rPr lang="en-US" sz="800" dirty="0">
                      <a:effectLst/>
                      <a:ea typeface="Calibri"/>
                      <a:cs typeface="Times New Roman"/>
                    </a:rPr>
                    <a:t> </a:t>
                  </a:r>
                  <a:endParaRPr lang="en-US" sz="1100" dirty="0">
                    <a:effectLst/>
                    <a:ea typeface="Calibri"/>
                    <a:cs typeface="Times New Roman"/>
                  </a:endParaRPr>
                </a:p>
              </p:txBody>
            </p:sp>
            <p:sp>
              <p:nvSpPr>
                <p:cNvPr id="84" name="TextBox 83"/>
                <p:cNvSpPr txBox="1"/>
                <p:nvPr/>
              </p:nvSpPr>
              <p:spPr>
                <a:xfrm>
                  <a:off x="3495900" y="1801002"/>
                  <a:ext cx="1449551" cy="276999"/>
                </a:xfrm>
                <a:prstGeom prst="rect">
                  <a:avLst/>
                </a:prstGeom>
                <a:noFill/>
              </p:spPr>
              <p:txBody>
                <a:bodyPr wrap="square" rtlCol="0">
                  <a:spAutoFit/>
                </a:bodyPr>
                <a:lstStyle/>
                <a:p>
                  <a:pPr algn="ctr"/>
                  <a:r>
                    <a:rPr lang="en-US" sz="1200" dirty="0" smtClean="0">
                      <a:effectLst/>
                      <a:latin typeface="Times New Roman"/>
                      <a:ea typeface="Calibri"/>
                      <a:cs typeface="Times New Roman"/>
                    </a:rPr>
                    <a:t>repetitive action? </a:t>
                  </a:r>
                  <a:endParaRPr lang="en-US" sz="1200" dirty="0" smtClean="0">
                    <a:effectLst/>
                    <a:ea typeface="Calibri"/>
                    <a:cs typeface="Times New Roman"/>
                  </a:endParaRPr>
                </a:p>
              </p:txBody>
            </p:sp>
            <p:sp>
              <p:nvSpPr>
                <p:cNvPr id="85" name="TextBox 84"/>
                <p:cNvSpPr txBox="1"/>
                <p:nvPr/>
              </p:nvSpPr>
              <p:spPr>
                <a:xfrm>
                  <a:off x="3495900" y="2962531"/>
                  <a:ext cx="1451395" cy="276999"/>
                </a:xfrm>
                <a:prstGeom prst="rect">
                  <a:avLst/>
                </a:prstGeom>
                <a:noFill/>
              </p:spPr>
              <p:txBody>
                <a:bodyPr wrap="square" rtlCol="0">
                  <a:spAutoFit/>
                </a:bodyPr>
                <a:lstStyle/>
                <a:p>
                  <a:pPr algn="ctr"/>
                  <a:r>
                    <a:rPr lang="en-US" sz="1200" dirty="0" smtClean="0">
                      <a:effectLst/>
                      <a:latin typeface="Times New Roman"/>
                      <a:ea typeface="Calibri"/>
                      <a:cs typeface="Times New Roman"/>
                    </a:rPr>
                    <a:t>pushing or pulling?</a:t>
                  </a:r>
                  <a:endParaRPr lang="en-US" sz="1200" dirty="0" smtClean="0">
                    <a:effectLst/>
                    <a:ea typeface="Calibri"/>
                    <a:cs typeface="Times New Roman"/>
                  </a:endParaRPr>
                </a:p>
              </p:txBody>
            </p:sp>
            <p:pic>
              <p:nvPicPr>
                <p:cNvPr id="86" name="Picture 8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90114" y="2296028"/>
                  <a:ext cx="1248980" cy="63644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7" name="Rounded Rectangle 86"/>
                <p:cNvSpPr/>
                <p:nvPr/>
              </p:nvSpPr>
              <p:spPr>
                <a:xfrm>
                  <a:off x="3746764" y="3399172"/>
                  <a:ext cx="935679" cy="462605"/>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lnSpc>
                      <a:spcPct val="115000"/>
                    </a:lnSpc>
                    <a:spcAft>
                      <a:spcPts val="1000"/>
                    </a:spcAft>
                  </a:pPr>
                  <a:r>
                    <a:rPr lang="en-US" sz="1200" b="1" dirty="0" smtClean="0">
                      <a:effectLst/>
                      <a:ea typeface="Calibri"/>
                      <a:cs typeface="Times New Roman"/>
                    </a:rPr>
                    <a:t>NEITHER</a:t>
                  </a:r>
                  <a:endParaRPr lang="en-US" sz="1200" b="1" dirty="0">
                    <a:effectLst/>
                    <a:ea typeface="Calibri"/>
                    <a:cs typeface="Times New Roman"/>
                  </a:endParaRPr>
                </a:p>
              </p:txBody>
            </p:sp>
          </p:grpSp>
          <p:grpSp>
            <p:nvGrpSpPr>
              <p:cNvPr id="69" name="Group 68"/>
              <p:cNvGrpSpPr/>
              <p:nvPr/>
            </p:nvGrpSpPr>
            <p:grpSpPr>
              <a:xfrm>
                <a:off x="240351" y="4884699"/>
                <a:ext cx="4943043" cy="4053094"/>
                <a:chOff x="-180562" y="4305247"/>
                <a:chExt cx="4943043" cy="4660068"/>
              </a:xfrm>
            </p:grpSpPr>
            <p:sp>
              <p:nvSpPr>
                <p:cNvPr id="75" name="Text Box 8"/>
                <p:cNvSpPr txBox="1"/>
                <p:nvPr/>
              </p:nvSpPr>
              <p:spPr>
                <a:xfrm>
                  <a:off x="3276600" y="4305247"/>
                  <a:ext cx="1485881" cy="4660068"/>
                </a:xfrm>
                <a:prstGeom prst="rect">
                  <a:avLst/>
                </a:prstGeom>
                <a:solidFill>
                  <a:schemeClr val="accent5">
                    <a:lumMod val="60000"/>
                    <a:lumOff val="4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900" dirty="0">
                      <a:effectLst/>
                      <a:latin typeface="Times New Roman"/>
                      <a:ea typeface="Calibri"/>
                      <a:cs typeface="Times New Roman"/>
                    </a:rPr>
                    <a:t> </a:t>
                  </a:r>
                  <a:endParaRPr lang="en-US" sz="1100" dirty="0">
                    <a:effectLst/>
                    <a:ea typeface="Calibri"/>
                    <a:cs typeface="Times New Roman"/>
                  </a:endParaRPr>
                </a:p>
                <a:p>
                  <a:pPr marL="0" marR="0" algn="ctr">
                    <a:lnSpc>
                      <a:spcPct val="115000"/>
                    </a:lnSpc>
                    <a:spcBef>
                      <a:spcPts val="0"/>
                    </a:spcBef>
                    <a:spcAft>
                      <a:spcPts val="1000"/>
                    </a:spcAft>
                  </a:pPr>
                  <a:r>
                    <a:rPr lang="en-US" sz="900" dirty="0">
                      <a:effectLst/>
                      <a:latin typeface="Times New Roman"/>
                      <a:ea typeface="Calibri"/>
                      <a:cs typeface="Times New Roman"/>
                    </a:rPr>
                    <a:t> </a:t>
                  </a:r>
                  <a:endParaRPr lang="en-US" sz="900" dirty="0" smtClean="0">
                    <a:effectLst/>
                    <a:latin typeface="Times New Roman"/>
                    <a:ea typeface="Calibri"/>
                    <a:cs typeface="Times New Roman"/>
                  </a:endParaRPr>
                </a:p>
                <a:p>
                  <a:pPr marL="0" marR="0" algn="ctr">
                    <a:lnSpc>
                      <a:spcPct val="115000"/>
                    </a:lnSpc>
                    <a:spcBef>
                      <a:spcPts val="0"/>
                    </a:spcBef>
                    <a:spcAft>
                      <a:spcPts val="1000"/>
                    </a:spcAft>
                  </a:pPr>
                  <a:endParaRPr lang="en-US" sz="1100" dirty="0" smtClean="0">
                    <a:effectLst/>
                    <a:ea typeface="Calibri"/>
                    <a:cs typeface="Times New Roman"/>
                  </a:endParaRPr>
                </a:p>
                <a:p>
                  <a:pPr marL="0" marR="0" algn="ctr">
                    <a:lnSpc>
                      <a:spcPct val="115000"/>
                    </a:lnSpc>
                    <a:spcBef>
                      <a:spcPts val="0"/>
                    </a:spcBef>
                    <a:spcAft>
                      <a:spcPts val="1000"/>
                    </a:spcAft>
                  </a:pPr>
                  <a:endParaRPr lang="en-US" sz="1100" dirty="0">
                    <a:effectLst/>
                    <a:ea typeface="Calibri"/>
                    <a:cs typeface="Times New Roman"/>
                  </a:endParaRPr>
                </a:p>
                <a:p>
                  <a:pPr marL="0" marR="0" algn="ctr">
                    <a:lnSpc>
                      <a:spcPct val="115000"/>
                    </a:lnSpc>
                    <a:spcBef>
                      <a:spcPts val="0"/>
                    </a:spcBef>
                    <a:spcAft>
                      <a:spcPts val="1000"/>
                    </a:spcAft>
                  </a:pPr>
                  <a:endParaRPr lang="en-US" sz="900" dirty="0" smtClean="0">
                    <a:effectLst/>
                    <a:latin typeface="Times New Roman"/>
                    <a:ea typeface="Calibri"/>
                    <a:cs typeface="Times New Roman"/>
                  </a:endParaRPr>
                </a:p>
                <a:p>
                  <a:pPr marL="0" marR="0" algn="ctr">
                    <a:lnSpc>
                      <a:spcPct val="115000"/>
                    </a:lnSpc>
                    <a:spcBef>
                      <a:spcPts val="0"/>
                    </a:spcBef>
                    <a:spcAft>
                      <a:spcPts val="1000"/>
                    </a:spcAft>
                  </a:pPr>
                  <a:endParaRPr lang="en-US" sz="900" dirty="0">
                    <a:latin typeface="Times New Roman"/>
                    <a:ea typeface="Calibri"/>
                    <a:cs typeface="Times New Roman"/>
                  </a:endParaRPr>
                </a:p>
                <a:p>
                  <a:pPr marL="0" marR="0" algn="ctr">
                    <a:lnSpc>
                      <a:spcPct val="115000"/>
                    </a:lnSpc>
                    <a:spcBef>
                      <a:spcPts val="0"/>
                    </a:spcBef>
                    <a:spcAft>
                      <a:spcPts val="1000"/>
                    </a:spcAft>
                  </a:pPr>
                  <a:r>
                    <a:rPr lang="en-US" sz="900" dirty="0">
                      <a:effectLst/>
                      <a:latin typeface="Times New Roman"/>
                      <a:ea typeface="Calibri"/>
                      <a:cs typeface="Times New Roman"/>
                    </a:rPr>
                    <a:t> </a:t>
                  </a:r>
                  <a:endParaRPr lang="en-US" sz="1100" dirty="0">
                    <a:effectLst/>
                    <a:ea typeface="Calibri"/>
                    <a:cs typeface="Times New Roman"/>
                  </a:endParaRPr>
                </a:p>
                <a:p>
                  <a:pPr marL="0" marR="0">
                    <a:spcBef>
                      <a:spcPts val="0"/>
                    </a:spcBef>
                    <a:spcAft>
                      <a:spcPts val="1000"/>
                    </a:spcAft>
                  </a:pPr>
                  <a:r>
                    <a:rPr lang="en-US" sz="1100" dirty="0">
                      <a:effectLst/>
                      <a:ea typeface="Calibri"/>
                      <a:cs typeface="Times New Roman"/>
                    </a:rPr>
                    <a:t> </a:t>
                  </a:r>
                </a:p>
                <a:p>
                  <a:pPr marL="0" marR="0">
                    <a:spcBef>
                      <a:spcPts val="0"/>
                    </a:spcBef>
                    <a:spcAft>
                      <a:spcPts val="1000"/>
                    </a:spcAft>
                  </a:pPr>
                  <a:r>
                    <a:rPr lang="en-US" sz="1100" dirty="0">
                      <a:effectLst/>
                      <a:ea typeface="Calibri"/>
                      <a:cs typeface="Times New Roman"/>
                    </a:rPr>
                    <a:t> </a:t>
                  </a:r>
                </a:p>
              </p:txBody>
            </p:sp>
            <p:pic>
              <p:nvPicPr>
                <p:cNvPr id="76" name="Picture 7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562" y="4377338"/>
                  <a:ext cx="1122011" cy="88551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7" name="TextBox 76"/>
                <p:cNvSpPr txBox="1"/>
                <p:nvPr/>
              </p:nvSpPr>
              <p:spPr>
                <a:xfrm>
                  <a:off x="3276600" y="5417022"/>
                  <a:ext cx="1485880" cy="276999"/>
                </a:xfrm>
                <a:prstGeom prst="rect">
                  <a:avLst/>
                </a:prstGeom>
                <a:noFill/>
                <a:ln w="12700">
                  <a:noFill/>
                </a:ln>
              </p:spPr>
              <p:txBody>
                <a:bodyPr wrap="square" rtlCol="0">
                  <a:spAutoFit/>
                </a:bodyPr>
                <a:lstStyle/>
                <a:p>
                  <a:pPr algn="ctr"/>
                  <a:r>
                    <a:rPr lang="en-US" sz="1200" dirty="0" smtClean="0">
                      <a:effectLst/>
                      <a:latin typeface="Times New Roman"/>
                      <a:ea typeface="Calibri"/>
                      <a:cs typeface="Times New Roman"/>
                    </a:rPr>
                    <a:t>repetitive action?</a:t>
                  </a:r>
                  <a:endParaRPr lang="en-US" sz="1200" dirty="0" smtClean="0">
                    <a:effectLst/>
                    <a:ea typeface="Calibri"/>
                    <a:cs typeface="Times New Roman"/>
                  </a:endParaRPr>
                </a:p>
              </p:txBody>
            </p:sp>
            <p:sp>
              <p:nvSpPr>
                <p:cNvPr id="78" name="TextBox 77"/>
                <p:cNvSpPr txBox="1"/>
                <p:nvPr/>
              </p:nvSpPr>
              <p:spPr>
                <a:xfrm>
                  <a:off x="3298572" y="6599869"/>
                  <a:ext cx="1463908" cy="276999"/>
                </a:xfrm>
                <a:prstGeom prst="rect">
                  <a:avLst/>
                </a:prstGeom>
                <a:noFill/>
              </p:spPr>
              <p:txBody>
                <a:bodyPr wrap="square" rtlCol="0">
                  <a:spAutoFit/>
                </a:bodyPr>
                <a:lstStyle/>
                <a:p>
                  <a:pPr algn="ctr"/>
                  <a:r>
                    <a:rPr lang="en-US" sz="1200" dirty="0" smtClean="0">
                      <a:effectLst/>
                      <a:latin typeface="Times New Roman"/>
                      <a:ea typeface="Calibri"/>
                      <a:cs typeface="Times New Roman"/>
                    </a:rPr>
                    <a:t>force?</a:t>
                  </a:r>
                  <a:endParaRPr lang="en-US" sz="1200" dirty="0" smtClean="0">
                    <a:effectLst/>
                    <a:ea typeface="Calibri"/>
                    <a:cs typeface="Times New Roman"/>
                  </a:endParaRPr>
                </a:p>
              </p:txBody>
            </p:sp>
            <p:sp>
              <p:nvSpPr>
                <p:cNvPr id="79" name="TextBox 78"/>
                <p:cNvSpPr txBox="1"/>
                <p:nvPr/>
              </p:nvSpPr>
              <p:spPr>
                <a:xfrm>
                  <a:off x="3297666" y="7815532"/>
                  <a:ext cx="1464814" cy="276999"/>
                </a:xfrm>
                <a:prstGeom prst="rect">
                  <a:avLst/>
                </a:prstGeom>
                <a:noFill/>
              </p:spPr>
              <p:txBody>
                <a:bodyPr wrap="square" rtlCol="0">
                  <a:spAutoFit/>
                </a:bodyPr>
                <a:lstStyle/>
                <a:p>
                  <a:pPr algn="ctr"/>
                  <a:r>
                    <a:rPr lang="en-US" sz="1200" dirty="0" smtClean="0">
                      <a:effectLst/>
                      <a:latin typeface="Times New Roman"/>
                      <a:ea typeface="Calibri"/>
                      <a:cs typeface="Times New Roman"/>
                    </a:rPr>
                    <a:t>vibration?</a:t>
                  </a:r>
                  <a:endParaRPr lang="en-US" sz="1200" dirty="0" smtClean="0">
                    <a:effectLst/>
                    <a:ea typeface="Calibri"/>
                    <a:cs typeface="Times New Roman"/>
                  </a:endParaRPr>
                </a:p>
              </p:txBody>
            </p:sp>
            <p:sp>
              <p:nvSpPr>
                <p:cNvPr id="80" name="Rounded Rectangle 79"/>
                <p:cNvSpPr/>
                <p:nvPr/>
              </p:nvSpPr>
              <p:spPr>
                <a:xfrm>
                  <a:off x="3537548" y="8297272"/>
                  <a:ext cx="1042997" cy="462605"/>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lnSpc>
                      <a:spcPct val="115000"/>
                    </a:lnSpc>
                    <a:spcAft>
                      <a:spcPts val="1000"/>
                    </a:spcAft>
                  </a:pPr>
                  <a:r>
                    <a:rPr lang="en-US" sz="1200" b="1" dirty="0" smtClean="0">
                      <a:effectLst/>
                      <a:ea typeface="Calibri"/>
                      <a:cs typeface="Times New Roman"/>
                    </a:rPr>
                    <a:t>NEITHER</a:t>
                  </a:r>
                  <a:endParaRPr lang="en-US" sz="1200" b="1" dirty="0">
                    <a:effectLst/>
                    <a:ea typeface="Calibri"/>
                    <a:cs typeface="Times New Roman"/>
                  </a:endParaRPr>
                </a:p>
              </p:txBody>
            </p:sp>
            <p:pic>
              <p:nvPicPr>
                <p:cNvPr id="81" name="Picture 8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44478" y="5843649"/>
                  <a:ext cx="1150123" cy="71984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82" name="Picture 8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55801" y="7020493"/>
                  <a:ext cx="1149449" cy="75433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cxnSp>
            <p:nvCxnSpPr>
              <p:cNvPr id="70" name="Straight Arrow Connector 69"/>
              <p:cNvCxnSpPr/>
              <p:nvPr/>
            </p:nvCxnSpPr>
            <p:spPr>
              <a:xfrm flipV="1">
                <a:off x="1427286" y="7478051"/>
                <a:ext cx="386388" cy="96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1582093" y="6527864"/>
                <a:ext cx="25214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5053512" y="7518926"/>
                <a:ext cx="35225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5053512" y="6536298"/>
                <a:ext cx="35225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5081835" y="5645155"/>
                <a:ext cx="35225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53" name="Straight Arrow Connector 52"/>
            <p:cNvCxnSpPr/>
            <p:nvPr/>
          </p:nvCxnSpPr>
          <p:spPr>
            <a:xfrm>
              <a:off x="2168586" y="1579408"/>
              <a:ext cx="0" cy="205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97" name="Picture 96"/>
          <p:cNvPicPr>
            <a:picLocks noChangeAspect="1"/>
          </p:cNvPicPr>
          <p:nvPr/>
        </p:nvPicPr>
        <p:blipFill rotWithShape="1">
          <a:blip r:embed="rId9">
            <a:extLst>
              <a:ext uri="{28A0092B-C50C-407E-A947-70E740481C1C}">
                <a14:useLocalDpi xmlns:a14="http://schemas.microsoft.com/office/drawing/2010/main" val="0"/>
              </a:ext>
            </a:extLst>
          </a:blip>
          <a:srcRect b="41804"/>
          <a:stretch/>
        </p:blipFill>
        <p:spPr>
          <a:xfrm>
            <a:off x="3836052" y="5149174"/>
            <a:ext cx="1275431" cy="6381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cxnSp>
        <p:nvCxnSpPr>
          <p:cNvPr id="49" name="Straight Arrow Connector 48"/>
          <p:cNvCxnSpPr/>
          <p:nvPr/>
        </p:nvCxnSpPr>
        <p:spPr>
          <a:xfrm flipV="1">
            <a:off x="5034774" y="8435222"/>
            <a:ext cx="432630" cy="1785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828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229</TotalTime>
  <Words>401</Words>
  <Application>Microsoft Office PowerPoint</Application>
  <PresentationFormat>On-screen Show (4:3)</PresentationFormat>
  <Paragraphs>80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Apothecary</vt:lpstr>
      <vt:lpstr> ERGOeasy</vt:lpstr>
      <vt:lpstr>Hazards in the workplace</vt:lpstr>
      <vt:lpstr>Wireframe</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ERGOeasy</dc:title>
  <dc:creator>gwendolyn</dc:creator>
  <cp:lastModifiedBy>gwendolyn</cp:lastModifiedBy>
  <cp:revision>25</cp:revision>
  <dcterms:created xsi:type="dcterms:W3CDTF">2015-07-06T18:10:08Z</dcterms:created>
  <dcterms:modified xsi:type="dcterms:W3CDTF">2015-07-07T19:16:11Z</dcterms:modified>
</cp:coreProperties>
</file>