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32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06" r:id="rId23"/>
    <p:sldId id="305" r:id="rId24"/>
    <p:sldId id="285" r:id="rId25"/>
    <p:sldId id="273" r:id="rId26"/>
    <p:sldId id="278" r:id="rId27"/>
    <p:sldId id="281" r:id="rId28"/>
    <p:sldId id="283" r:id="rId29"/>
    <p:sldId id="276" r:id="rId30"/>
    <p:sldId id="287" r:id="rId31"/>
    <p:sldId id="275" r:id="rId32"/>
    <p:sldId id="284" r:id="rId33"/>
    <p:sldId id="286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3951" autoAdjust="0"/>
  </p:normalViewPr>
  <p:slideViewPr>
    <p:cSldViewPr>
      <p:cViewPr varScale="1">
        <p:scale>
          <a:sx n="39" d="100"/>
          <a:sy n="39" d="100"/>
        </p:scale>
        <p:origin x="-3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SurveyExport.xm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CMU\fbook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realvsthink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writeUps:realvsthink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writeUps:realvsthin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SurveyExport.xm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pslab:Desktop:SurveyExport.xm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CMU\fbook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IT Related?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'Sheet 1'!$AK$41:$AL$41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'Sheet 1'!$AK$42:$AL$42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Number</a:t>
            </a:r>
            <a:r>
              <a:rPr lang="en-US" baseline="0"/>
              <a:t> of Groups vs. Number of Friends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summary!$B$2:$B$21</c:f>
              <c:numCache>
                <c:formatCode>General</c:formatCode>
                <c:ptCount val="20"/>
                <c:pt idx="0">
                  <c:v>593</c:v>
                </c:pt>
                <c:pt idx="1">
                  <c:v>126</c:v>
                </c:pt>
                <c:pt idx="2">
                  <c:v>436</c:v>
                </c:pt>
                <c:pt idx="3">
                  <c:v>97</c:v>
                </c:pt>
                <c:pt idx="4">
                  <c:v>658</c:v>
                </c:pt>
                <c:pt idx="5">
                  <c:v>108</c:v>
                </c:pt>
                <c:pt idx="6">
                  <c:v>218</c:v>
                </c:pt>
                <c:pt idx="7">
                  <c:v>671</c:v>
                </c:pt>
                <c:pt idx="8">
                  <c:v>705</c:v>
                </c:pt>
                <c:pt idx="9">
                  <c:v>391</c:v>
                </c:pt>
                <c:pt idx="10">
                  <c:v>62</c:v>
                </c:pt>
                <c:pt idx="11">
                  <c:v>227</c:v>
                </c:pt>
                <c:pt idx="12">
                  <c:v>169</c:v>
                </c:pt>
                <c:pt idx="13">
                  <c:v>152</c:v>
                </c:pt>
                <c:pt idx="14">
                  <c:v>145</c:v>
                </c:pt>
                <c:pt idx="15">
                  <c:v>149</c:v>
                </c:pt>
                <c:pt idx="16">
                  <c:v>269</c:v>
                </c:pt>
                <c:pt idx="17">
                  <c:v>12</c:v>
                </c:pt>
                <c:pt idx="18">
                  <c:v>155</c:v>
                </c:pt>
                <c:pt idx="19">
                  <c:v>206</c:v>
                </c:pt>
              </c:numCache>
            </c:numRef>
          </c:xVal>
          <c:yVal>
            <c:numRef>
              <c:f>summary!$F$2:$F$21</c:f>
              <c:numCache>
                <c:formatCode>General</c:formatCode>
                <c:ptCount val="20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30</c:v>
                </c:pt>
                <c:pt idx="8">
                  <c:v>7</c:v>
                </c:pt>
                <c:pt idx="9">
                  <c:v>9</c:v>
                </c:pt>
                <c:pt idx="10">
                  <c:v>7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3</c:v>
                </c:pt>
                <c:pt idx="18">
                  <c:v>3</c:v>
                </c:pt>
                <c:pt idx="19">
                  <c:v>13</c:v>
                </c:pt>
              </c:numCache>
            </c:numRef>
          </c:yVal>
        </c:ser>
        <c:axId val="77833344"/>
        <c:axId val="77835264"/>
      </c:scatterChart>
      <c:valAx>
        <c:axId val="7783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# of friends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35264"/>
        <c:crosses val="autoZero"/>
        <c:crossBetween val="midCat"/>
      </c:valAx>
      <c:valAx>
        <c:axId val="778352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#</a:t>
                </a:r>
                <a:r>
                  <a:rPr lang="en-US" sz="1600" baseline="0"/>
                  <a:t> of groups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33344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 algn="ctr">
              <a:defRPr/>
            </a:pPr>
            <a:r>
              <a:rPr lang="en-US" sz="2400" dirty="0"/>
              <a:t>Overlapping Groups?</a:t>
            </a:r>
          </a:p>
        </c:rich>
      </c:tx>
      <c:layout>
        <c:manualLayout>
          <c:xMode val="edge"/>
          <c:yMode val="edge"/>
          <c:x val="0.24523118985127029"/>
          <c:y val="3.2407407407407531E-2"/>
        </c:manualLayout>
      </c:layout>
    </c:title>
    <c:plotArea>
      <c:layout>
        <c:manualLayout>
          <c:layoutTarget val="inner"/>
          <c:xMode val="edge"/>
          <c:yMode val="edge"/>
          <c:x val="0.26062321693484136"/>
          <c:y val="0.14444444444444529"/>
          <c:w val="0.71101634714138862"/>
          <c:h val="0.69788447639697371"/>
        </c:manualLayout>
      </c:layout>
      <c:barChart>
        <c:barDir val="bar"/>
        <c:grouping val="clustered"/>
        <c:ser>
          <c:idx val="0"/>
          <c:order val="0"/>
          <c:tx>
            <c:strRef>
              <c:f>'[realvsthinks.xlsx]Sheet1'!$B$1</c:f>
              <c:strCache>
                <c:ptCount val="1"/>
                <c:pt idx="0">
                  <c:v>Overlapping Groups (%)</c:v>
                </c:pt>
              </c:strCache>
            </c:strRef>
          </c:tx>
          <c:cat>
            <c:strRef>
              <c:f>'[realvsthinks.xlsx]Sheet1'!$A$2:$A$5</c:f>
              <c:strCache>
                <c:ptCount val="4"/>
                <c:pt idx="0">
                  <c:v>Cards</c:v>
                </c:pt>
                <c:pt idx="1">
                  <c:v>Grid</c:v>
                </c:pt>
                <c:pt idx="2">
                  <c:v>FB interface</c:v>
                </c:pt>
                <c:pt idx="3">
                  <c:v>File Hierarchy</c:v>
                </c:pt>
              </c:strCache>
            </c:strRef>
          </c:cat>
          <c:val>
            <c:numRef>
              <c:f>'[realvsthinks.xlsx]Sheet1'!$B$2:$B$5</c:f>
              <c:numCache>
                <c:formatCode>General</c:formatCode>
                <c:ptCount val="4"/>
                <c:pt idx="0">
                  <c:v>0</c:v>
                </c:pt>
                <c:pt idx="1">
                  <c:v>33.300000000000004</c:v>
                </c:pt>
                <c:pt idx="2">
                  <c:v>60</c:v>
                </c:pt>
                <c:pt idx="3">
                  <c:v>14.3</c:v>
                </c:pt>
              </c:numCache>
            </c:numRef>
          </c:val>
        </c:ser>
        <c:axId val="59060608"/>
        <c:axId val="59062144"/>
      </c:barChart>
      <c:catAx>
        <c:axId val="5906060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9062144"/>
        <c:crosses val="autoZero"/>
        <c:auto val="1"/>
        <c:lblAlgn val="ctr"/>
        <c:lblOffset val="100"/>
      </c:catAx>
      <c:valAx>
        <c:axId val="590621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People with overlapping groups (%)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06060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 use friend lists to control my privacy settings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3829548480352863E-2"/>
          <c:y val="0.24461864776128112"/>
          <c:w val="0.7134982311993624"/>
          <c:h val="0.5966969811430396"/>
        </c:manualLayout>
      </c:layout>
      <c:barChart>
        <c:barDir val="bar"/>
        <c:grouping val="percentStacked"/>
        <c:ser>
          <c:idx val="0"/>
          <c:order val="0"/>
          <c:tx>
            <c:v>yes</c:v>
          </c:tx>
          <c:cat>
            <c:strRef>
              <c:f>'[realvsthinks.xlsx]group overlap'!$B$26:$C$26</c:f>
              <c:strCache>
                <c:ptCount val="2"/>
                <c:pt idx="0">
                  <c:v>Yes</c:v>
                </c:pt>
                <c:pt idx="1">
                  <c:v>I try to</c:v>
                </c:pt>
              </c:strCache>
            </c:strRef>
          </c:cat>
          <c:val>
            <c:numRef>
              <c:f>'[realvsthinks.xlsx]group overlap'!$B$27</c:f>
              <c:numCache>
                <c:formatCode>General</c:formatCode>
                <c:ptCount val="1"/>
                <c:pt idx="0">
                  <c:v>13.043478260869549</c:v>
                </c:pt>
              </c:numCache>
            </c:numRef>
          </c:val>
        </c:ser>
        <c:ser>
          <c:idx val="1"/>
          <c:order val="1"/>
          <c:tx>
            <c:v>I try to</c:v>
          </c:tx>
          <c:val>
            <c:numRef>
              <c:f>'[realvsthinks.xlsx]group overlap'!$C$27</c:f>
              <c:numCache>
                <c:formatCode>General</c:formatCode>
                <c:ptCount val="1"/>
                <c:pt idx="0">
                  <c:v>4.3478260869565206</c:v>
                </c:pt>
              </c:numCache>
            </c:numRef>
          </c:val>
        </c:ser>
        <c:ser>
          <c:idx val="2"/>
          <c:order val="2"/>
          <c:tx>
            <c:v>No</c:v>
          </c:tx>
          <c:val>
            <c:numRef>
              <c:f>'[realvsthinks.xlsx]group overlap'!$D$27</c:f>
              <c:numCache>
                <c:formatCode>General</c:formatCode>
                <c:ptCount val="1"/>
                <c:pt idx="0">
                  <c:v>13.043478260869549</c:v>
                </c:pt>
              </c:numCache>
            </c:numRef>
          </c:val>
        </c:ser>
        <c:overlap val="100"/>
        <c:axId val="59112832"/>
        <c:axId val="59114624"/>
      </c:barChart>
      <c:catAx>
        <c:axId val="59112832"/>
        <c:scaling>
          <c:orientation val="minMax"/>
        </c:scaling>
        <c:delete val="1"/>
        <c:axPos val="l"/>
        <c:tickLblPos val="none"/>
        <c:crossAx val="59114624"/>
        <c:crosses val="autoZero"/>
        <c:auto val="1"/>
        <c:lblAlgn val="ctr"/>
        <c:lblOffset val="100"/>
      </c:catAx>
      <c:valAx>
        <c:axId val="5911462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112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How often do you update your friend lists?</a:t>
            </a:r>
          </a:p>
        </c:rich>
      </c:tx>
      <c:layout>
        <c:manualLayout>
          <c:xMode val="edge"/>
          <c:yMode val="edge"/>
          <c:x val="0.15022018587341118"/>
          <c:y val="0"/>
        </c:manualLayout>
      </c:layout>
    </c:title>
    <c:plotArea>
      <c:layout>
        <c:manualLayout>
          <c:layoutTarget val="inner"/>
          <c:xMode val="edge"/>
          <c:yMode val="edge"/>
          <c:x val="7.171084337349401E-2"/>
          <c:y val="0.160431654676259"/>
          <c:w val="0.6281398349302737"/>
          <c:h val="0.73425961592930544"/>
        </c:manualLayout>
      </c:layout>
      <c:barChart>
        <c:barDir val="bar"/>
        <c:grouping val="percentStacked"/>
        <c:ser>
          <c:idx val="0"/>
          <c:order val="0"/>
          <c:tx>
            <c:v>Every Day</c:v>
          </c:tx>
          <c:cat>
            <c:strRef>
              <c:f>'[realvsthinks.xlsx]group overlap'!$B$34:$E$34</c:f>
              <c:strCache>
                <c:ptCount val="4"/>
                <c:pt idx="0">
                  <c:v>Every day</c:v>
                </c:pt>
                <c:pt idx="1">
                  <c:v>A few times per week</c:v>
                </c:pt>
                <c:pt idx="2">
                  <c:v>A few times per month</c:v>
                </c:pt>
                <c:pt idx="3">
                  <c:v>Never</c:v>
                </c:pt>
              </c:strCache>
            </c:strRef>
          </c:cat>
          <c:val>
            <c:numRef>
              <c:f>'[realvsthinks.xlsx]group overlap'!$B$35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v>A few times per week</c:v>
          </c:tx>
          <c:val>
            <c:numRef>
              <c:f>'[realvsthinks.xlsx]group overlap'!$C$35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v>A few times per month</c:v>
          </c:tx>
          <c:val>
            <c:numRef>
              <c:f>'[realvsthinks.xlsx]group overlap'!$D$35</c:f>
              <c:numCache>
                <c:formatCode>General</c:formatCode>
                <c:ptCount val="1"/>
                <c:pt idx="0">
                  <c:v>13.043478260869549</c:v>
                </c:pt>
              </c:numCache>
            </c:numRef>
          </c:val>
        </c:ser>
        <c:ser>
          <c:idx val="3"/>
          <c:order val="3"/>
          <c:tx>
            <c:v>Never</c:v>
          </c:tx>
          <c:val>
            <c:numRef>
              <c:f>'[realvsthinks.xlsx]group overlap'!$E$35</c:f>
              <c:numCache>
                <c:formatCode>General</c:formatCode>
                <c:ptCount val="1"/>
                <c:pt idx="0">
                  <c:v>17.39130434782609</c:v>
                </c:pt>
              </c:numCache>
            </c:numRef>
          </c:val>
        </c:ser>
        <c:overlap val="100"/>
        <c:axId val="59137024"/>
        <c:axId val="59151104"/>
      </c:barChart>
      <c:catAx>
        <c:axId val="59137024"/>
        <c:scaling>
          <c:orientation val="minMax"/>
        </c:scaling>
        <c:delete val="1"/>
        <c:axPos val="l"/>
        <c:tickLblPos val="none"/>
        <c:crossAx val="59151104"/>
        <c:crosses val="autoZero"/>
        <c:auto val="1"/>
        <c:lblAlgn val="ctr"/>
        <c:lblOffset val="100"/>
      </c:catAx>
      <c:valAx>
        <c:axId val="5915110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13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97713689403443"/>
          <c:y val="0.14569151248731946"/>
          <c:w val="0.26502286310596851"/>
          <c:h val="0.8123332206173615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Gender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'Sheet 1'!$AK$44:$AL$44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'Sheet 1'!$AK$45:$AL$45</c:f>
              <c:numCache>
                <c:formatCode>General</c:formatCode>
                <c:ptCount val="2"/>
                <c:pt idx="0">
                  <c:v>14</c:v>
                </c:pt>
                <c:pt idx="1">
                  <c:v>12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Age Distribution</a:t>
            </a:r>
          </a:p>
        </c:rich>
      </c:tx>
      <c:layout>
        <c:manualLayout>
          <c:xMode val="edge"/>
          <c:yMode val="edge"/>
          <c:x val="0.39671618877828924"/>
          <c:y val="0.13333333333333311"/>
        </c:manualLayout>
      </c:layout>
    </c:title>
    <c:plotArea>
      <c:layout>
        <c:manualLayout>
          <c:layoutTarget val="inner"/>
          <c:xMode val="edge"/>
          <c:yMode val="edge"/>
          <c:x val="2.792452830188679E-2"/>
          <c:y val="0.18641975308642136"/>
          <c:w val="0.94758257812113056"/>
          <c:h val="0.65798228346456844"/>
        </c:manualLayout>
      </c:layout>
      <c:barChart>
        <c:barDir val="bar"/>
        <c:grouping val="percentStacked"/>
        <c:ser>
          <c:idx val="0"/>
          <c:order val="0"/>
          <c:tx>
            <c:v>19-25</c:v>
          </c:tx>
          <c:spPr>
            <a:solidFill>
              <a:srgbClr val="B2D665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18-25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val>
            <c:numRef>
              <c:f>'Sheet 1'!$AK$38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v>26-34</c:v>
          </c:tx>
          <c:spPr>
            <a:solidFill>
              <a:srgbClr val="E4733C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26-34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val>
            <c:numRef>
              <c:f>'Sheet 1'!$AL$38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v>Over 34</c:v>
          </c:tx>
          <c:spPr>
            <a:solidFill>
              <a:srgbClr val="69AFF4"/>
            </a:solidFill>
          </c:spPr>
          <c:dLbls>
            <c:dLbl>
              <c:idx val="0"/>
              <c:layout>
                <c:manualLayout>
                  <c:x val="0"/>
                  <c:y val="-0.1851851851851851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Over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34</a:t>
                    </a:r>
                  </a:p>
                  <a:p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Verdana"/>
                    <a:cs typeface="Verdana"/>
                  </a:defRPr>
                </a:pPr>
                <a:endParaRPr lang="en-US"/>
              </a:p>
            </c:txPr>
            <c:showVal val="1"/>
          </c:dLbls>
          <c:val>
            <c:numRef>
              <c:f>'Sheet 1'!$AM$38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overlap val="100"/>
        <c:axId val="77781632"/>
        <c:axId val="77267328"/>
      </c:barChart>
      <c:catAx>
        <c:axId val="77781632"/>
        <c:scaling>
          <c:orientation val="minMax"/>
        </c:scaling>
        <c:delete val="1"/>
        <c:axPos val="l"/>
        <c:tickLblPos val="none"/>
        <c:crossAx val="77267328"/>
        <c:crosses val="autoZero"/>
        <c:auto val="1"/>
        <c:lblAlgn val="ctr"/>
        <c:lblOffset val="100"/>
      </c:catAx>
      <c:valAx>
        <c:axId val="77267328"/>
        <c:scaling>
          <c:orientation val="minMax"/>
        </c:scaling>
        <c:delete val="1"/>
        <c:axPos val="b"/>
        <c:numFmt formatCode="0%" sourceLinked="1"/>
        <c:tickLblPos val="none"/>
        <c:crossAx val="777816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Group by group</c:v>
                </c:pt>
                <c:pt idx="1">
                  <c:v>Friend by friend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Group by group</c:v>
                </c:pt>
                <c:pt idx="1">
                  <c:v>Friend by friend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FB Interface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Method 1</c:v>
                </c:pt>
                <c:pt idx="1">
                  <c:v>Method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Grid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Method 1</c:v>
                </c:pt>
                <c:pt idx="1">
                  <c:v>Method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File</a:t>
            </a:r>
            <a:r>
              <a:rPr lang="en-US" baseline="0" dirty="0" smtClean="0"/>
              <a:t> Hierarchy</a:t>
            </a:r>
            <a:endParaRPr lang="en-US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Method 1</c:v>
                </c:pt>
                <c:pt idx="1">
                  <c:v>Method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 it takes to group friends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526170166229211"/>
          <c:y val="6.0673884514435714E-2"/>
          <c:w val="0.73261122047244143"/>
          <c:h val="0.81401870078740157"/>
        </c:manualLayout>
      </c:layout>
      <c:scatterChart>
        <c:scatterStyle val="lineMarker"/>
        <c:ser>
          <c:idx val="0"/>
          <c:order val="0"/>
          <c:tx>
            <c:v>Card sorting</c:v>
          </c:tx>
          <c:spPr>
            <a:ln w="66675">
              <a:noFill/>
            </a:ln>
          </c:spPr>
          <c:xVal>
            <c:numRef>
              <c:f>summary!$B$2:$B$6</c:f>
              <c:numCache>
                <c:formatCode>General</c:formatCode>
                <c:ptCount val="5"/>
                <c:pt idx="0">
                  <c:v>593</c:v>
                </c:pt>
                <c:pt idx="1">
                  <c:v>126</c:v>
                </c:pt>
                <c:pt idx="2">
                  <c:v>436</c:v>
                </c:pt>
                <c:pt idx="3">
                  <c:v>97</c:v>
                </c:pt>
                <c:pt idx="4">
                  <c:v>658</c:v>
                </c:pt>
              </c:numCache>
            </c:numRef>
          </c:xVal>
          <c:yVal>
            <c:numRef>
              <c:f>summary!$C$2:$C$6</c:f>
              <c:numCache>
                <c:formatCode>h:mm:ss</c:formatCode>
                <c:ptCount val="5"/>
                <c:pt idx="0">
                  <c:v>1.4386574074074105E-2</c:v>
                </c:pt>
                <c:pt idx="1">
                  <c:v>6.1226851851851919E-3</c:v>
                </c:pt>
                <c:pt idx="2">
                  <c:v>1.0439814814814805E-2</c:v>
                </c:pt>
                <c:pt idx="3">
                  <c:v>2.93981481481481E-3</c:v>
                </c:pt>
                <c:pt idx="4">
                  <c:v>1.41087962962963E-2</c:v>
                </c:pt>
              </c:numCache>
            </c:numRef>
          </c:yVal>
        </c:ser>
        <c:ser>
          <c:idx val="1"/>
          <c:order val="1"/>
          <c:tx>
            <c:v>Grid</c:v>
          </c:tx>
          <c:spPr>
            <a:ln w="66675">
              <a:noFill/>
            </a:ln>
          </c:spPr>
          <c:xVal>
            <c:numRef>
              <c:f>summary!$B$7:$B$12</c:f>
              <c:numCache>
                <c:formatCode>General</c:formatCode>
                <c:ptCount val="6"/>
                <c:pt idx="0">
                  <c:v>108</c:v>
                </c:pt>
                <c:pt idx="1">
                  <c:v>218</c:v>
                </c:pt>
                <c:pt idx="2">
                  <c:v>671</c:v>
                </c:pt>
                <c:pt idx="3">
                  <c:v>705</c:v>
                </c:pt>
                <c:pt idx="4">
                  <c:v>391</c:v>
                </c:pt>
                <c:pt idx="5">
                  <c:v>62</c:v>
                </c:pt>
              </c:numCache>
            </c:numRef>
          </c:xVal>
          <c:yVal>
            <c:numRef>
              <c:f>summary!$C$7:$C$12</c:f>
              <c:numCache>
                <c:formatCode>h:mm:ss</c:formatCode>
                <c:ptCount val="6"/>
                <c:pt idx="0">
                  <c:v>7.6504629629629726E-3</c:v>
                </c:pt>
                <c:pt idx="1">
                  <c:v>1.3391203703703704E-2</c:v>
                </c:pt>
                <c:pt idx="2">
                  <c:v>4.0902777777777809E-2</c:v>
                </c:pt>
                <c:pt idx="3">
                  <c:v>2.3668981481481485E-2</c:v>
                </c:pt>
                <c:pt idx="4">
                  <c:v>2.9293981481481508E-2</c:v>
                </c:pt>
                <c:pt idx="5">
                  <c:v>6.9675925925926059E-3</c:v>
                </c:pt>
              </c:numCache>
            </c:numRef>
          </c:yVal>
        </c:ser>
        <c:ser>
          <c:idx val="2"/>
          <c:order val="2"/>
          <c:tx>
            <c:v>FB Interface</c:v>
          </c:tx>
          <c:spPr>
            <a:ln w="66675">
              <a:noFill/>
            </a:ln>
          </c:spPr>
          <c:xVal>
            <c:numRef>
              <c:f>summary!$B$13:$B$15</c:f>
              <c:numCache>
                <c:formatCode>General</c:formatCode>
                <c:ptCount val="3"/>
                <c:pt idx="0">
                  <c:v>227</c:v>
                </c:pt>
                <c:pt idx="1">
                  <c:v>169</c:v>
                </c:pt>
                <c:pt idx="2">
                  <c:v>152</c:v>
                </c:pt>
              </c:numCache>
            </c:numRef>
          </c:xVal>
          <c:yVal>
            <c:numRef>
              <c:f>summary!$C$13:$C$15</c:f>
              <c:numCache>
                <c:formatCode>h:mm:ss</c:formatCode>
                <c:ptCount val="3"/>
                <c:pt idx="0">
                  <c:v>6.0069444444444536E-3</c:v>
                </c:pt>
                <c:pt idx="1">
                  <c:v>8.5532407407407536E-3</c:v>
                </c:pt>
                <c:pt idx="2">
                  <c:v>7.4884259259259444E-3</c:v>
                </c:pt>
              </c:numCache>
            </c:numRef>
          </c:yVal>
        </c:ser>
        <c:ser>
          <c:idx val="3"/>
          <c:order val="3"/>
          <c:tx>
            <c:v>File Hierarchy</c:v>
          </c:tx>
          <c:spPr>
            <a:ln w="66675">
              <a:noFill/>
            </a:ln>
          </c:spPr>
          <c:xVal>
            <c:numRef>
              <c:f>summary!$B$16:$B$21</c:f>
              <c:numCache>
                <c:formatCode>General</c:formatCode>
                <c:ptCount val="6"/>
                <c:pt idx="0">
                  <c:v>145</c:v>
                </c:pt>
                <c:pt idx="1">
                  <c:v>149</c:v>
                </c:pt>
                <c:pt idx="2">
                  <c:v>269</c:v>
                </c:pt>
                <c:pt idx="3">
                  <c:v>12</c:v>
                </c:pt>
                <c:pt idx="4">
                  <c:v>155</c:v>
                </c:pt>
                <c:pt idx="5">
                  <c:v>206</c:v>
                </c:pt>
              </c:numCache>
            </c:numRef>
          </c:xVal>
          <c:yVal>
            <c:numRef>
              <c:f>summary!$C$16:$C$21</c:f>
              <c:numCache>
                <c:formatCode>h:mm:ss</c:formatCode>
                <c:ptCount val="6"/>
                <c:pt idx="0">
                  <c:v>9.3750000000000291E-3</c:v>
                </c:pt>
                <c:pt idx="1">
                  <c:v>8.6458333333333526E-3</c:v>
                </c:pt>
                <c:pt idx="2">
                  <c:v>1.2696759259259303E-2</c:v>
                </c:pt>
                <c:pt idx="3">
                  <c:v>9.1435185185185228E-4</c:v>
                </c:pt>
                <c:pt idx="4">
                  <c:v>9.5023148148148419E-3</c:v>
                </c:pt>
                <c:pt idx="5">
                  <c:v>9.733796296296322E-3</c:v>
                </c:pt>
              </c:numCache>
            </c:numRef>
          </c:yVal>
        </c:ser>
        <c:axId val="77326976"/>
        <c:axId val="77796096"/>
      </c:scatterChart>
      <c:valAx>
        <c:axId val="7732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# of friends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796096"/>
        <c:crosses val="autoZero"/>
        <c:crossBetween val="midCat"/>
      </c:valAx>
      <c:valAx>
        <c:axId val="77796096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en-US" sz="1600" dirty="0" smtClean="0"/>
                  <a:t>Time</a:t>
                </a:r>
                <a:endParaRPr lang="en-US" sz="1600" dirty="0"/>
              </a:p>
            </c:rich>
          </c:tx>
          <c:layout/>
        </c:title>
        <c:numFmt formatCode="h:mm:ss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326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469094488189045"/>
          <c:y val="0.27932038495188122"/>
          <c:w val="0.15530905511811011"/>
          <c:h val="0.319970253718285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5864-E5EB-4644-9A77-6C6AE014A30D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2DC6-F111-8D41-80C7-9B023DB81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500 million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Between-subjects study with 4</a:t>
            </a:r>
            <a:r>
              <a:rPr lang="en-US" baseline="0" dirty="0" smtClean="0"/>
              <a:t> different methods</a:t>
            </a:r>
          </a:p>
          <a:p>
            <a:r>
              <a:rPr lang="en-US" baseline="0" dirty="0" smtClean="0"/>
              <a:t>Did not want to prime subjects to group their friends in a certain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Interviewed</a:t>
            </a:r>
            <a:r>
              <a:rPr lang="en-US" baseline="0" dirty="0" smtClean="0"/>
              <a:t> each participant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getting to actual</a:t>
            </a:r>
            <a:r>
              <a:rPr lang="en-US" baseline="0" dirty="0" smtClean="0"/>
              <a:t> observations, here’s the demographics of 26 participants through last Friday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Mainly 18-25, not representative of </a:t>
            </a:r>
            <a:r>
              <a:rPr lang="en-US" baseline="0" dirty="0" err="1" smtClean="0"/>
              <a:t>Facebook’s</a:t>
            </a:r>
            <a:r>
              <a:rPr lang="en-US" baseline="0" dirty="0" smtClean="0"/>
              <a:t> typical age distribution</a:t>
            </a:r>
          </a:p>
          <a:p>
            <a:r>
              <a:rPr lang="en-US" baseline="0" dirty="0" smtClean="0"/>
              <a:t>Will run more studies and advertise places other than </a:t>
            </a:r>
            <a:r>
              <a:rPr lang="en-US" baseline="0" dirty="0" err="1" smtClean="0"/>
              <a:t>cbdr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group at a time</a:t>
            </a:r>
          </a:p>
          <a:p>
            <a:r>
              <a:rPr lang="en-US" dirty="0" smtClean="0"/>
              <a:t>One friend at a time</a:t>
            </a:r>
          </a:p>
          <a:p>
            <a:r>
              <a:rPr lang="en-US" dirty="0" smtClean="0"/>
              <a:t>Grouping</a:t>
            </a:r>
            <a:r>
              <a:rPr lang="en-US" baseline="0" dirty="0" smtClean="0"/>
              <a:t> by method one and two overall shows no significance because data split down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</a:t>
            </a:r>
            <a:r>
              <a:rPr lang="en-US" baseline="0" dirty="0" smtClean="0"/>
              <a:t> sorting</a:t>
            </a:r>
            <a:r>
              <a:rPr lang="en-US" dirty="0" smtClean="0"/>
              <a:t> always 1 friend</a:t>
            </a:r>
            <a:r>
              <a:rPr lang="en-US" baseline="0" dirty="0" smtClean="0"/>
              <a:t> at a time </a:t>
            </a:r>
            <a:r>
              <a:rPr lang="en-US" dirty="0" smtClean="0"/>
              <a:t>because looking</a:t>
            </a:r>
            <a:r>
              <a:rPr lang="en-US" baseline="0" dirty="0" smtClean="0"/>
              <a:t> at a pile of friends and have to go through them all to group them.</a:t>
            </a:r>
          </a:p>
          <a:p>
            <a:r>
              <a:rPr lang="en-US" baseline="0" dirty="0" smtClean="0"/>
              <a:t>FB Interface always 1 group at a time</a:t>
            </a:r>
          </a:p>
          <a:p>
            <a:r>
              <a:rPr lang="en-US" baseline="0" dirty="0" smtClean="0"/>
              <a:t>W/grid and file hierarchy we see no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friends = longer to group</a:t>
            </a:r>
          </a:p>
          <a:p>
            <a:endParaRPr lang="en-US" dirty="0" smtClean="0"/>
          </a:p>
          <a:p>
            <a:r>
              <a:rPr lang="en-US" dirty="0" smtClean="0"/>
              <a:t>Can’t compare specific</a:t>
            </a:r>
            <a:r>
              <a:rPr lang="en-US" baseline="0" dirty="0" smtClean="0"/>
              <a:t> methods to each other because don’t have FB and file hierarchy methods have not been tested w/participants more than 300 friends yet, but will happen as we continue to run more studies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 speaking, grid takes longer because have to flip through pages of their friends multiple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</a:t>
            </a:r>
            <a:r>
              <a:rPr lang="en-US" baseline="0" dirty="0" smtClean="0"/>
              <a:t> #s between 3 and9</a:t>
            </a:r>
          </a:p>
          <a:p>
            <a:r>
              <a:rPr lang="en-US" baseline="0" dirty="0" smtClean="0"/>
              <a:t>1 made 30 groups. 1 made 1 group</a:t>
            </a:r>
          </a:p>
          <a:p>
            <a:r>
              <a:rPr lang="en-US" baseline="0" dirty="0" smtClean="0"/>
              <a:t>Average of 7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people place friends in more than</a:t>
            </a:r>
            <a:r>
              <a:rPr lang="en-US" baseline="0" dirty="0" smtClean="0"/>
              <a:t> one group?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Cards – no</a:t>
            </a:r>
          </a:p>
          <a:p>
            <a:r>
              <a:rPr lang="en-US" baseline="0" dirty="0" smtClean="0"/>
              <a:t>FB – some did on purpose; usually because you can’t see if you’ve already placed someone in a group when you go to create the next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30 % had friend lists but 40% of them </a:t>
            </a:r>
            <a:r>
              <a:rPr lang="en-US" baseline="0" dirty="0" smtClean="0"/>
              <a:t>did not use them to control privacy settings</a:t>
            </a:r>
          </a:p>
          <a:p>
            <a:r>
              <a:rPr lang="en-US" baseline="0" dirty="0" smtClean="0"/>
              <a:t>And most who had friend lists never updated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starting, we</a:t>
            </a:r>
            <a:r>
              <a:rPr lang="en-US" baseline="0" dirty="0" smtClean="0"/>
              <a:t> ran many pilot studies and saw that most people change their groups based on different scenarios. </a:t>
            </a:r>
          </a:p>
          <a:p>
            <a:r>
              <a:rPr lang="en-US" baseline="0" dirty="0" smtClean="0"/>
              <a:t>From this we thought maybe a better interface could be one where people give tags to their friends to make it easier to make new groups based on the situation. </a:t>
            </a:r>
          </a:p>
          <a:p>
            <a:r>
              <a:rPr lang="en-US" baseline="0" dirty="0" smtClean="0"/>
              <a:t>Asked participants what tags they would give to their friends and here are the most common names of tags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names of the actual groups that participants label themselves – the most common ones were:</a:t>
            </a:r>
          </a:p>
          <a:p>
            <a:r>
              <a:rPr lang="en-US" baseline="0" dirty="0" smtClean="0"/>
              <a:t>Again saw ‘groups change’ but in 2 ways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Combine entire groups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Combine pieces of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Asked</a:t>
            </a:r>
            <a:r>
              <a:rPr lang="en-US" baseline="0" dirty="0" smtClean="0"/>
              <a:t> if there were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who sent to many invites for applications – </a:t>
            </a:r>
            <a:r>
              <a:rPr lang="en-US" baseline="0" dirty="0" err="1" smtClean="0"/>
              <a:t>farmville</a:t>
            </a:r>
            <a:r>
              <a:rPr lang="en-US" baseline="0" dirty="0" smtClean="0"/>
              <a:t> and mafia wars addicts</a:t>
            </a:r>
          </a:p>
          <a:p>
            <a:r>
              <a:rPr lang="en-US" baseline="0" dirty="0" smtClean="0"/>
              <a:t>And there were but most people would rather block the applications rather than block individual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from sending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asked participants why they untagged themselves from photos – because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Shows that different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consider different aspects of their profile privacy-related.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“Friends only” is the most</a:t>
            </a:r>
            <a:r>
              <a:rPr lang="en-US" baseline="0" dirty="0" smtClean="0"/>
              <a:t> stringent privacy setting besides “only me”</a:t>
            </a:r>
          </a:p>
          <a:p>
            <a:r>
              <a:rPr lang="en-US" baseline="0" dirty="0" smtClean="0"/>
              <a:t>People may want to share different things with different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and other SNSs place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people’s networks in one big bucket and calls them all ‘Friends’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representative of people’s real friends: meet different people in different contexts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want to have different privacy settings for different groups of friends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Binder,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Sutcliffe: methodology: surveyed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232 participants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Lampinen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Tamminen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Oulasvirta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 participants. online observations: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participants and following their public traces. semi-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sructured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interviews in which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usage, groups and online tensions, privacy settings and issues were discussed. Considers groups and networks, but does not look at friend lists.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Smart: guided interviews and discussion through participants’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on automatic</a:t>
            </a:r>
            <a:r>
              <a:rPr lang="en-US" baseline="0" dirty="0" smtClean="0"/>
              <a:t> grouping</a:t>
            </a:r>
          </a:p>
          <a:p>
            <a:r>
              <a:rPr lang="en-US" baseline="0" dirty="0" smtClean="0"/>
              <a:t>Downloaded participants’ entire networks and grouped them with a clustering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with Jones’ study with regards</a:t>
            </a:r>
            <a:r>
              <a:rPr lang="en-US" baseline="0" dirty="0" smtClean="0"/>
              <a:t> to what we’re interested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screenshot of </a:t>
            </a:r>
            <a:r>
              <a:rPr lang="en-US" baseline="0" dirty="0" err="1" smtClean="0"/>
              <a:t>xSort</a:t>
            </a:r>
            <a:r>
              <a:rPr lang="en-US" baseline="0" dirty="0" smtClean="0"/>
              <a:t> at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DC6-F111-8D41-80C7-9B023DB81D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C33C-E296-4495-875F-84A8A8378D43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E06B-442F-4789-896F-0F08EFF3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3886200" cy="3219451"/>
          </a:xfrm>
        </p:spPr>
        <p:txBody>
          <a:bodyPr/>
          <a:lstStyle/>
          <a:p>
            <a:r>
              <a:rPr lang="en-US" dirty="0" smtClean="0"/>
              <a:t>An Investigation of Facebook Grouping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5181600" cy="114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Robin Brewer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Yael Mayer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Lorrie Cranor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Patrick Kelley</a:t>
            </a:r>
          </a:p>
        </p:txBody>
      </p:sp>
      <p:pic>
        <p:nvPicPr>
          <p:cNvPr id="1026" name="Picture 2" descr="http://onemansblog.com/wp-content/uploads/2007/11/lead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810000" cy="30099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Verdana"/>
                <a:cs typeface="Verdana"/>
              </a:rPr>
              <a:t>facebook</a:t>
            </a:r>
            <a:r>
              <a:rPr lang="en-US" sz="2000" b="1" dirty="0" smtClean="0"/>
              <a:t>		</a:t>
            </a:r>
            <a:r>
              <a:rPr lang="en-US" b="1" dirty="0" smtClean="0"/>
              <a:t>				       </a:t>
            </a:r>
            <a:r>
              <a:rPr lang="en-US" sz="1600" b="1" dirty="0" smtClean="0"/>
              <a:t>Home     Profile    Account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981200" y="228600"/>
            <a:ext cx="403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90600"/>
            <a:ext cx="6553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The difference? Less privacy controls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Still confusing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The “Friends Only” option may not be enough.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Our solution? Make it easier </a:t>
            </a:r>
          </a:p>
          <a:p>
            <a:r>
              <a:rPr lang="en-US" sz="2800" dirty="0" smtClean="0"/>
              <a:t>   for people to edit their privacy </a:t>
            </a:r>
          </a:p>
          <a:p>
            <a:r>
              <a:rPr lang="en-US" sz="2800" dirty="0" smtClean="0"/>
              <a:t>   settings…</a:t>
            </a:r>
          </a:p>
          <a:p>
            <a:r>
              <a:rPr lang="en-US" sz="2800" b="1" dirty="0" smtClean="0"/>
              <a:t>by making it easier for people to make groups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19460" name="AutoShape 4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086600" y="1828800"/>
            <a:ext cx="1744675" cy="2816314"/>
            <a:chOff x="7086600" y="1828800"/>
            <a:chExt cx="1744675" cy="2816314"/>
          </a:xfrm>
        </p:grpSpPr>
        <p:pic>
          <p:nvPicPr>
            <p:cNvPr id="19477" name="Picture 21" descr="C:\Users\Robin\AppData\Local\Microsoft\Windows\Temporary Internet Files\Content.IE5\UPZHCTFB\MC90030433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12885"/>
              <a:ext cx="1524000" cy="2432229"/>
            </a:xfrm>
            <a:prstGeom prst="rect">
              <a:avLst/>
            </a:prstGeom>
            <a:noFill/>
          </p:spPr>
        </p:pic>
        <p:pic>
          <p:nvPicPr>
            <p:cNvPr id="19478" name="Picture 22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1828800"/>
              <a:ext cx="1744675" cy="1836115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548580"/>
            <a:ext cx="533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Goals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</a:t>
            </a:r>
            <a:r>
              <a:rPr lang="en-US" sz="3000" dirty="0" smtClean="0"/>
              <a:t>Gather information about people’s thought process when grouping Facebook friends</a:t>
            </a:r>
          </a:p>
          <a:p>
            <a:pPr>
              <a:buFont typeface="Courier New" pitchFamily="49" charset="0"/>
              <a:buChar char="o"/>
            </a:pPr>
            <a:endParaRPr lang="en-US" sz="3000" dirty="0" smtClean="0"/>
          </a:p>
          <a:p>
            <a:pPr>
              <a:buFont typeface="Courier New" pitchFamily="49" charset="0"/>
              <a:buChar char="o"/>
            </a:pPr>
            <a:r>
              <a:rPr lang="en-US" sz="3000" dirty="0" smtClean="0"/>
              <a:t> Create interface for Facebook friend lists</a:t>
            </a:r>
          </a:p>
          <a:p>
            <a:pPr>
              <a:buFont typeface="Courier New" pitchFamily="49" charset="0"/>
              <a:buChar char="o"/>
            </a:pPr>
            <a:endParaRPr lang="en-US" sz="3000" dirty="0" smtClean="0"/>
          </a:p>
          <a:p>
            <a:pPr>
              <a:buFont typeface="Courier New" pitchFamily="49" charset="0"/>
              <a:buChar char="o"/>
            </a:pPr>
            <a:r>
              <a:rPr lang="en-US" sz="3000" dirty="0" smtClean="0"/>
              <a:t> Make it easier for people to control their privacy settings on Facebook</a:t>
            </a:r>
            <a:endParaRPr lang="en-US" sz="3000" dirty="0"/>
          </a:p>
          <a:p>
            <a:pPr marL="342900" indent="-342900"/>
            <a:endParaRPr lang="en-US" dirty="0" smtClean="0"/>
          </a:p>
        </p:txBody>
      </p:sp>
      <p:sp>
        <p:nvSpPr>
          <p:cNvPr id="18434" name="AutoShape 2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mt-info.com/wp-content/uploads/2009/12/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505200" cy="4381500"/>
          </a:xfrm>
          <a:prstGeom prst="rect">
            <a:avLst/>
          </a:prstGeom>
          <a:noFill/>
        </p:spPr>
      </p:pic>
      <p:sp>
        <p:nvSpPr>
          <p:cNvPr id="18436" name="AutoShape 4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0" descr="http://www.aidswalkorlando.org/img/facebook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632">
            <a:off x="1992580" y="374518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548580"/>
            <a:ext cx="5334000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Goals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 </a:t>
            </a:r>
            <a:r>
              <a:rPr lang="en-US" sz="3000" b="1" dirty="0" smtClean="0"/>
              <a:t>Gather information about people’s thought process when grouping Facebook friends</a:t>
            </a:r>
          </a:p>
          <a:p>
            <a:pPr>
              <a:buFont typeface="Courier New" pitchFamily="49" charset="0"/>
              <a:buChar char="o"/>
            </a:pPr>
            <a:endParaRPr lang="en-US" sz="3000" dirty="0" smtClean="0"/>
          </a:p>
          <a:p>
            <a:pPr>
              <a:buFont typeface="Courier New" pitchFamily="49" charset="0"/>
              <a:buChar char="o"/>
            </a:pPr>
            <a:r>
              <a:rPr lang="en-US" sz="3000" dirty="0" smtClean="0"/>
              <a:t> Create interface for Facebook friend lists</a:t>
            </a:r>
          </a:p>
          <a:p>
            <a:pPr>
              <a:buFont typeface="Courier New" pitchFamily="49" charset="0"/>
              <a:buChar char="o"/>
            </a:pPr>
            <a:endParaRPr lang="en-US" sz="3000" dirty="0" smtClean="0"/>
          </a:p>
          <a:p>
            <a:pPr>
              <a:buFont typeface="Courier New" pitchFamily="49" charset="0"/>
              <a:buChar char="o"/>
            </a:pPr>
            <a:r>
              <a:rPr lang="en-US" sz="3000" dirty="0" smtClean="0"/>
              <a:t> Make it easier for people to control their privacy settings on Facebook</a:t>
            </a:r>
            <a:endParaRPr lang="en-US" sz="3000" dirty="0"/>
          </a:p>
          <a:p>
            <a:pPr marL="342900" indent="-342900"/>
            <a:endParaRPr lang="en-US" dirty="0" smtClean="0"/>
          </a:p>
        </p:txBody>
      </p:sp>
      <p:sp>
        <p:nvSpPr>
          <p:cNvPr id="18434" name="AutoShape 2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mt-info.com/wp-content/uploads/2009/12/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505200" cy="4381500"/>
          </a:xfrm>
          <a:prstGeom prst="rect">
            <a:avLst/>
          </a:prstGeom>
          <a:noFill/>
        </p:spPr>
      </p:pic>
      <p:sp>
        <p:nvSpPr>
          <p:cNvPr id="18436" name="AutoShape 4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0" descr="http://www.aidswalkorlando.org/img/facebook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632">
            <a:off x="1992580" y="374518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  </a:t>
            </a:r>
            <a:r>
              <a:rPr lang="en-US" sz="2000" b="1" dirty="0" smtClean="0">
                <a:latin typeface="Verdana"/>
                <a:cs typeface="Verdana"/>
              </a:rPr>
              <a:t>related work	</a:t>
            </a:r>
            <a:r>
              <a:rPr lang="en-US" dirty="0" smtClean="0">
                <a:latin typeface="Verdana"/>
                <a:cs typeface="Verdana"/>
              </a:rPr>
              <a:t>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8458200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Why Group-Based Privacy?</a:t>
            </a:r>
          </a:p>
          <a:p>
            <a:endParaRPr lang="en-US" sz="2600" dirty="0" smtClean="0"/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“The diversity of a network predicts online tension as a consequence of visible communication across social spheres” </a:t>
            </a:r>
            <a:r>
              <a:rPr lang="en-US" sz="2000" dirty="0" smtClean="0"/>
              <a:t>[Binder, </a:t>
            </a:r>
            <a:r>
              <a:rPr lang="en-US" sz="2000" dirty="0" err="1" smtClean="0"/>
              <a:t>Howes</a:t>
            </a:r>
            <a:r>
              <a:rPr lang="en-US" sz="2000" dirty="0" smtClean="0"/>
              <a:t>, Sutcliffe 2009]</a:t>
            </a: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People manage group co-presence by “using suitable channels of communication”, “self-censorship”, “trust” and “being responsible” </a:t>
            </a:r>
            <a:r>
              <a:rPr lang="en-US" sz="2000" dirty="0" smtClean="0"/>
              <a:t>[</a:t>
            </a:r>
            <a:r>
              <a:rPr lang="en-US" sz="2000" dirty="0" err="1" smtClean="0"/>
              <a:t>Lampinen</a:t>
            </a:r>
            <a:r>
              <a:rPr lang="en-US" sz="2000" dirty="0" smtClean="0"/>
              <a:t>, </a:t>
            </a:r>
            <a:r>
              <a:rPr lang="en-US" sz="2000" dirty="0" err="1" smtClean="0"/>
              <a:t>Tamminen</a:t>
            </a:r>
            <a:r>
              <a:rPr lang="en-US" sz="2000" dirty="0" smtClean="0"/>
              <a:t>, </a:t>
            </a:r>
            <a:r>
              <a:rPr lang="en-US" sz="2000" dirty="0" err="1" smtClean="0"/>
              <a:t>Oulasvira</a:t>
            </a:r>
            <a:r>
              <a:rPr lang="en-US" sz="2000" dirty="0" smtClean="0"/>
              <a:t> 2009]</a:t>
            </a: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In a small (10 participant) thesis study, nobody used friend lists to prevent online tension </a:t>
            </a:r>
            <a:r>
              <a:rPr lang="en-US" sz="2000" dirty="0" smtClean="0"/>
              <a:t>[Smart 2009]</a:t>
            </a:r>
            <a:r>
              <a:rPr lang="en-US" sz="2600" dirty="0" smtClean="0"/>
              <a:t>  </a:t>
            </a:r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458200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Automated Approach to Grouping Friends</a:t>
            </a:r>
          </a:p>
          <a:p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Work on developing an algorithm to group friends </a:t>
            </a:r>
            <a:r>
              <a:rPr lang="en-US" sz="2000" dirty="0" smtClean="0"/>
              <a:t>[Jones 2010]</a:t>
            </a:r>
            <a:endParaRPr lang="en-US" sz="2600" dirty="0" smtClean="0"/>
          </a:p>
          <a:p>
            <a:pPr>
              <a:buFont typeface="Courier New"/>
              <a:buChar char="o"/>
            </a:pPr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15 participants to sorted their friends on </a:t>
            </a:r>
            <a:r>
              <a:rPr lang="en-US" sz="2600" dirty="0" err="1" smtClean="0"/>
              <a:t>xSort</a:t>
            </a:r>
            <a:r>
              <a:rPr lang="en-US" sz="2600" dirty="0" smtClean="0"/>
              <a:t>, card-sorting software</a:t>
            </a:r>
          </a:p>
          <a:p>
            <a:pPr>
              <a:buFont typeface="Courier New"/>
              <a:buChar char="o"/>
            </a:pPr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The groups participants made were used as a base truth to compare with the algorithmic groups</a:t>
            </a:r>
          </a:p>
          <a:p>
            <a:endParaRPr lang="en-US" sz="2600" dirty="0" smtClean="0"/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Algorithmic grouping is at best about 70% accurate compared to participants’ groups </a:t>
            </a:r>
          </a:p>
          <a:p>
            <a:pPr>
              <a:buFont typeface="Courier New"/>
              <a:buChar char="o"/>
            </a:pPr>
            <a:endParaRPr lang="en-US" sz="2600" dirty="0" smtClean="0"/>
          </a:p>
          <a:p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  </a:t>
            </a:r>
            <a:r>
              <a:rPr lang="en-US" sz="2000" b="1" dirty="0" smtClean="0">
                <a:latin typeface="Verdana"/>
                <a:cs typeface="Verdana"/>
              </a:rPr>
              <a:t>related work	</a:t>
            </a:r>
            <a:r>
              <a:rPr lang="en-US" dirty="0" smtClean="0">
                <a:latin typeface="Verdana"/>
                <a:cs typeface="Verdana"/>
              </a:rPr>
              <a:t>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4267200" cy="634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Limitations</a:t>
            </a:r>
          </a:p>
          <a:p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Focus on algorithm, not groups</a:t>
            </a:r>
          </a:p>
          <a:p>
            <a:r>
              <a:rPr lang="en-US" sz="2600" dirty="0" smtClean="0"/>
              <a:t> 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Largest Network examined: 312 Friends</a:t>
            </a:r>
          </a:p>
          <a:p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</a:t>
            </a:r>
            <a:r>
              <a:rPr lang="en-US" sz="2600" dirty="0" err="1" smtClean="0"/>
              <a:t>xSort</a:t>
            </a:r>
            <a:r>
              <a:rPr lang="en-US" sz="2600" dirty="0" smtClean="0"/>
              <a:t> does not allow placing people in multiple groups</a:t>
            </a:r>
          </a:p>
          <a:p>
            <a:r>
              <a:rPr lang="en-US" sz="2600" dirty="0" smtClean="0"/>
              <a:t> 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Do the groups participants make actually correspond to their sharing preferences?  </a:t>
            </a:r>
          </a:p>
          <a:p>
            <a:pPr>
              <a:buFont typeface="Courier New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  </a:t>
            </a:r>
            <a:r>
              <a:rPr lang="en-US" sz="2000" b="1" dirty="0" smtClean="0">
                <a:latin typeface="Verdana"/>
                <a:cs typeface="Verdana"/>
              </a:rPr>
              <a:t>related work	</a:t>
            </a:r>
            <a:r>
              <a:rPr lang="en-US" dirty="0" smtClean="0">
                <a:latin typeface="Verdana"/>
                <a:cs typeface="Verdana"/>
              </a:rPr>
              <a:t>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418643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4582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Making Groups</a:t>
            </a:r>
          </a:p>
          <a:p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We examined 4 different methods for people to group their friends in individual interviews:</a:t>
            </a:r>
          </a:p>
          <a:p>
            <a:pPr lvl="2">
              <a:buFont typeface="Arial"/>
              <a:buChar char="•"/>
            </a:pPr>
            <a:r>
              <a:rPr lang="en-US" sz="2600" dirty="0" smtClean="0"/>
              <a:t> Card Sorting</a:t>
            </a:r>
          </a:p>
          <a:p>
            <a:pPr lvl="2">
              <a:buFont typeface="Arial"/>
              <a:buChar char="•"/>
            </a:pPr>
            <a:r>
              <a:rPr lang="en-US" sz="2600" dirty="0" smtClean="0"/>
              <a:t> Grid Tagging</a:t>
            </a:r>
          </a:p>
          <a:p>
            <a:pPr lvl="2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Facebook</a:t>
            </a:r>
            <a:r>
              <a:rPr lang="en-US" sz="2600" dirty="0" smtClean="0"/>
              <a:t> Friend Lists Interface</a:t>
            </a:r>
          </a:p>
          <a:p>
            <a:pPr lvl="2">
              <a:buFont typeface="Arial"/>
              <a:buChar char="•"/>
            </a:pPr>
            <a:r>
              <a:rPr lang="en-US" sz="2600" dirty="0" smtClean="0"/>
              <a:t> File Hierarchy </a:t>
            </a:r>
          </a:p>
          <a:p>
            <a:pPr lvl="2"/>
            <a:endParaRPr lang="en-US" sz="2600" dirty="0" smtClean="0"/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We do not want to prime subjects to group their friends in a certain manner</a:t>
            </a:r>
          </a:p>
          <a:p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Font typeface="Courier New" pitchFamily="49" charset="0"/>
              <a:buChar char="o"/>
            </a:pP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Card Sort</a:t>
            </a: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460" y="1219200"/>
            <a:ext cx="6102128" cy="4979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Grid Tagging</a:t>
            </a: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7391400" cy="41804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err="1" smtClean="0"/>
              <a:t>Facebook</a:t>
            </a:r>
            <a:r>
              <a:rPr lang="en-US" sz="3200" dirty="0" smtClean="0"/>
              <a:t> Friend Lists Interface</a:t>
            </a: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289" y="1676400"/>
            <a:ext cx="7607403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Verdana"/>
                <a:cs typeface="Verdana"/>
              </a:rPr>
              <a:t>facebook</a:t>
            </a:r>
            <a:r>
              <a:rPr lang="en-US" sz="2000" b="1" dirty="0" smtClean="0"/>
              <a:t>		</a:t>
            </a:r>
            <a:r>
              <a:rPr lang="en-US" b="1" dirty="0" smtClean="0"/>
              <a:t>				       </a:t>
            </a:r>
            <a:r>
              <a:rPr lang="en-US" sz="1600" b="1" dirty="0" smtClean="0"/>
              <a:t>Home     Profile    Account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981200" y="228600"/>
            <a:ext cx="403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838200"/>
            <a:ext cx="7772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Outline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Introduction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Related Work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Methodology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Observations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Future Steps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File Hierarchy</a:t>
            </a:r>
            <a:endParaRPr lang="en-US" sz="2600" u="sng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73" y="1828800"/>
            <a:ext cx="8265254" cy="4604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382000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Free-form Individual Interviews</a:t>
            </a:r>
          </a:p>
          <a:p>
            <a:endParaRPr lang="en-US" sz="2600" u="sng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Participants categorized their friends into different groups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Participants were asked a series of privacy-related questions: </a:t>
            </a:r>
          </a:p>
          <a:p>
            <a:pPr>
              <a:buFont typeface="Courier New"/>
              <a:buChar char="o"/>
            </a:pPr>
            <a:endParaRPr lang="en-US" sz="2600" dirty="0" smtClean="0"/>
          </a:p>
          <a:p>
            <a:pPr>
              <a:buFont typeface="Courier New"/>
              <a:buChar char="o"/>
            </a:pPr>
            <a:r>
              <a:rPr lang="en-US" sz="2600" dirty="0" smtClean="0"/>
              <a:t> “Can you show us with who you would share your____ ?”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Contact info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Last vacation album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 smtClean="0"/>
              <a:t>Location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“Can you show us which of your friends you talk to the most on Facebook?”</a:t>
            </a:r>
          </a:p>
          <a:p>
            <a:pPr>
              <a:buFont typeface="Courier New"/>
              <a:buChar char="o"/>
            </a:pPr>
            <a:r>
              <a:rPr lang="en-US" sz="2600" smtClean="0"/>
              <a:t> “</a:t>
            </a:r>
            <a:r>
              <a:rPr lang="en-US" sz="2600" dirty="0" smtClean="0"/>
              <a:t>Can you show us who would you invite to a party at your home?”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b="1" dirty="0" smtClean="0">
                <a:latin typeface="Verdana"/>
                <a:cs typeface="Verdana"/>
              </a:rPr>
              <a:t>methodology  </a:t>
            </a:r>
            <a:r>
              <a:rPr lang="en-US" dirty="0" smtClean="0">
                <a:latin typeface="Verdana"/>
                <a:cs typeface="Verdana"/>
              </a:rPr>
              <a:t>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  </a:t>
            </a:r>
            <a:r>
              <a:rPr lang="en-US" b="1" dirty="0" smtClean="0">
                <a:latin typeface="Verdana"/>
                <a:cs typeface="Verdana"/>
              </a:rPr>
              <a:t>observations	</a:t>
            </a:r>
            <a:r>
              <a:rPr lang="en-US" dirty="0" smtClean="0">
                <a:latin typeface="Verdana"/>
                <a:cs typeface="Verdana"/>
              </a:rPr>
              <a:t>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Demographics</a:t>
            </a:r>
          </a:p>
          <a:p>
            <a:pPr algn="ctr"/>
            <a:r>
              <a:rPr lang="en-US" dirty="0" smtClean="0"/>
              <a:t>No. of participants: 26</a:t>
            </a:r>
          </a:p>
          <a:p>
            <a:endParaRPr lang="en-US" u="sng" dirty="0" smtClean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15240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72000" y="1371600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 descr="Picture 1.png"/>
          <p:cNvPicPr>
            <a:picLocks noChangeAspect="1"/>
          </p:cNvPicPr>
          <p:nvPr/>
        </p:nvPicPr>
        <p:blipFill>
          <a:blip r:embed="rId5" cstate="print"/>
          <a:srcRect t="8954"/>
          <a:stretch>
            <a:fillRect/>
          </a:stretch>
        </p:blipFill>
        <p:spPr>
          <a:xfrm>
            <a:off x="0" y="4876800"/>
            <a:ext cx="9144000" cy="1549546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/>
        </p:nvGraphicFramePr>
        <p:xfrm>
          <a:off x="533400" y="2844946"/>
          <a:ext cx="8077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069" y="6400800"/>
            <a:ext cx="7689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Infographic</a:t>
            </a:r>
            <a:r>
              <a:rPr lang="en-US" sz="1200" dirty="0" smtClean="0"/>
              <a:t> from </a:t>
            </a:r>
            <a:r>
              <a:rPr lang="en-US" sz="1200" dirty="0" err="1" smtClean="0"/>
              <a:t>Mashable</a:t>
            </a:r>
            <a:r>
              <a:rPr lang="en-US" sz="1200" dirty="0" smtClean="0"/>
              <a:t>: http://cdn.mashable.com/wp-content/uploads/2010/04/facebook-us-large.jpg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  </a:t>
            </a:r>
            <a:r>
              <a:rPr lang="en-US" b="1" dirty="0" smtClean="0">
                <a:latin typeface="Verdana"/>
                <a:cs typeface="Verdana"/>
              </a:rPr>
              <a:t>observations	</a:t>
            </a:r>
            <a:r>
              <a:rPr lang="en-US" dirty="0" smtClean="0">
                <a:latin typeface="Verdana"/>
                <a:cs typeface="Verdana"/>
              </a:rPr>
              <a:t>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General ways to group friends</a:t>
            </a:r>
          </a:p>
          <a:p>
            <a:endParaRPr lang="en-US" sz="2600" u="sng" dirty="0" smtClean="0"/>
          </a:p>
          <a:p>
            <a:r>
              <a:rPr lang="en-US" sz="2600" dirty="0" smtClean="0"/>
              <a:t>Method One: Group by Group</a:t>
            </a:r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Make a group</a:t>
            </a:r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Put all friends in that group</a:t>
            </a:r>
          </a:p>
          <a:p>
            <a:pPr>
              <a:buFont typeface="Courier New" pitchFamily="49" charset="0"/>
              <a:buChar char="o"/>
            </a:pPr>
            <a:r>
              <a:rPr lang="en-US" sz="2600" dirty="0" smtClean="0"/>
              <a:t> Create next group</a:t>
            </a:r>
          </a:p>
          <a:p>
            <a:r>
              <a:rPr lang="en-US" sz="2600" dirty="0" smtClean="0"/>
              <a:t>Participant browses friends more </a:t>
            </a:r>
          </a:p>
          <a:p>
            <a:r>
              <a:rPr lang="en-US" sz="2600" dirty="0" smtClean="0"/>
              <a:t>than once</a:t>
            </a:r>
          </a:p>
          <a:p>
            <a:pPr>
              <a:buFont typeface="Courier New"/>
              <a:buChar char="o"/>
            </a:pPr>
            <a:endParaRPr lang="en-US" sz="2600" dirty="0" smtClean="0"/>
          </a:p>
          <a:p>
            <a:r>
              <a:rPr lang="en-US" sz="2600" dirty="0" smtClean="0"/>
              <a:t>Method Two:  Friend by Friend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Look at a friend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Place friend in a group</a:t>
            </a:r>
          </a:p>
          <a:p>
            <a:pPr>
              <a:buFont typeface="Courier New"/>
              <a:buChar char="o"/>
            </a:pPr>
            <a:r>
              <a:rPr lang="en-US" sz="2600" dirty="0" smtClean="0"/>
              <a:t> Look at next friend</a:t>
            </a:r>
          </a:p>
          <a:p>
            <a:r>
              <a:rPr lang="en-US" sz="2600" dirty="0" smtClean="0"/>
              <a:t>Participant browses friends only once</a:t>
            </a:r>
          </a:p>
          <a:p>
            <a:pPr>
              <a:buFont typeface="Courier New"/>
              <a:buChar char="o"/>
            </a:pPr>
            <a:endParaRPr lang="en-US" sz="26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334000" y="2362200"/>
          <a:ext cx="3505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  </a:t>
            </a:r>
            <a:r>
              <a:rPr lang="en-US" b="1" dirty="0" smtClean="0">
                <a:latin typeface="Verdana"/>
                <a:cs typeface="Verdana"/>
              </a:rPr>
              <a:t>observations	</a:t>
            </a:r>
            <a:r>
              <a:rPr lang="en-US" dirty="0" smtClean="0">
                <a:latin typeface="Verdana"/>
                <a:cs typeface="Verdana"/>
              </a:rPr>
              <a:t>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Grouping mechanism by sorting method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0" y="15240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410200" y="1524000"/>
          <a:ext cx="327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04800" y="4267200"/>
          <a:ext cx="327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410200" y="4343400"/>
          <a:ext cx="3276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3505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by group</a:t>
            </a:r>
          </a:p>
          <a:p>
            <a:r>
              <a:rPr lang="en-US" dirty="0" smtClean="0"/>
              <a:t>Friend by friend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3657600"/>
            <a:ext cx="152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3886200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b="1" dirty="0" smtClean="0">
                <a:latin typeface="Verdana"/>
                <a:cs typeface="Verdana"/>
              </a:rPr>
              <a:t>observations</a:t>
            </a:r>
            <a:r>
              <a:rPr lang="en-US" dirty="0" smtClean="0">
                <a:latin typeface="Verdana"/>
                <a:cs typeface="Verdana"/>
              </a:rPr>
              <a:t>	future steps</a:t>
            </a:r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28600" y="9144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b="1" dirty="0" smtClean="0">
                <a:latin typeface="Verdana"/>
                <a:cs typeface="Verdana"/>
              </a:rPr>
              <a:t>observations</a:t>
            </a:r>
            <a:r>
              <a:rPr lang="en-US" dirty="0" smtClean="0">
                <a:latin typeface="Verdana"/>
                <a:cs typeface="Verdana"/>
              </a:rPr>
              <a:t>	future steps</a:t>
            </a:r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04800" y="761999"/>
          <a:ext cx="8602296" cy="581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xplosion 1 6"/>
          <p:cNvSpPr/>
          <p:nvPr/>
        </p:nvSpPr>
        <p:spPr>
          <a:xfrm>
            <a:off x="3352800" y="2438400"/>
            <a:ext cx="4038600" cy="167640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Average of 7 groups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  </a:t>
            </a:r>
            <a:r>
              <a:rPr lang="en-US" b="1" dirty="0" smtClean="0">
                <a:latin typeface="Verdana"/>
                <a:cs typeface="Verdana"/>
              </a:rPr>
              <a:t>observations	</a:t>
            </a:r>
            <a:r>
              <a:rPr lang="en-US" dirty="0" smtClean="0">
                <a:latin typeface="Verdana"/>
                <a:cs typeface="Verdana"/>
              </a:rPr>
              <a:t>future steps</a:t>
            </a:r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066800"/>
          <a:ext cx="701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  </a:t>
            </a:r>
            <a:r>
              <a:rPr lang="en-US" b="1" dirty="0" smtClean="0">
                <a:latin typeface="Verdana"/>
                <a:cs typeface="Verdana"/>
              </a:rPr>
              <a:t>observations	</a:t>
            </a:r>
            <a:r>
              <a:rPr lang="en-US" dirty="0" smtClean="0">
                <a:latin typeface="Verdana"/>
                <a:cs typeface="Verdana"/>
              </a:rPr>
              <a:t>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526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30% of participants had Friend Lists in their accounts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838200"/>
            <a:ext cx="406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Current Usage of Friend Lists</a:t>
            </a:r>
          </a:p>
          <a:p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1752600"/>
          <a:ext cx="675871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38200" y="4191000"/>
          <a:ext cx="7154384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b="1" dirty="0" smtClean="0">
                <a:latin typeface="Verdana"/>
                <a:cs typeface="Verdana"/>
              </a:rPr>
              <a:t>observations</a:t>
            </a:r>
            <a:r>
              <a:rPr lang="en-US" dirty="0" smtClean="0">
                <a:latin typeface="Verdana"/>
                <a:cs typeface="Verdana"/>
              </a:rPr>
              <a:t>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38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“Can I do this?”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	May not be apparent that they can place people into 	multiple groups</a:t>
            </a:r>
            <a:endParaRPr lang="en-US" sz="2200" b="1" dirty="0" smtClean="0"/>
          </a:p>
          <a:p>
            <a:endParaRPr lang="en-US" sz="2200" dirty="0" smtClean="0"/>
          </a:p>
          <a:p>
            <a:r>
              <a:rPr lang="en-US" sz="2200" b="1" dirty="0" smtClean="0"/>
              <a:t>Pictures Please?</a:t>
            </a:r>
          </a:p>
          <a:p>
            <a:r>
              <a:rPr lang="en-US" sz="2200" dirty="0" smtClean="0"/>
              <a:t>	Card sorting – couldn’t recognize people with just a picture</a:t>
            </a:r>
          </a:p>
          <a:p>
            <a:r>
              <a:rPr lang="en-US" sz="2200" dirty="0" smtClean="0"/>
              <a:t>	Name and picture may not be enough, links needed</a:t>
            </a:r>
          </a:p>
          <a:p>
            <a:endParaRPr lang="en-US" sz="2200" dirty="0" smtClean="0"/>
          </a:p>
          <a:p>
            <a:r>
              <a:rPr lang="en-US" sz="2200" b="1" dirty="0" smtClean="0"/>
              <a:t>Mac vs. PC</a:t>
            </a:r>
          </a:p>
          <a:p>
            <a:r>
              <a:rPr lang="en-US" sz="2200" dirty="0" smtClean="0"/>
              <a:t>	File hierarchy problems because it’s a </a:t>
            </a:r>
            <a:r>
              <a:rPr lang="en-US" sz="2200" dirty="0" err="1" smtClean="0"/>
              <a:t>mac</a:t>
            </a:r>
            <a:r>
              <a:rPr lang="en-US" sz="2200" dirty="0" smtClean="0"/>
              <a:t> or it’s a computer?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7" name="Picture 2" descr="C:\Users\Robin\AppData\Local\Microsoft\Windows\Temporary Internet Files\Content.IE5\W4Z2VXXJ\MP90031639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5360"/>
            <a:ext cx="3188677" cy="20726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762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Method-Specific Observations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Facebook’s</a:t>
            </a:r>
            <a:r>
              <a:rPr lang="en-US" sz="2400" dirty="0" smtClean="0"/>
              <a:t> privacy settings have changed over the years.</a:t>
            </a:r>
          </a:p>
        </p:txBody>
      </p:sp>
      <p:pic>
        <p:nvPicPr>
          <p:cNvPr id="4102" name="Picture 6" descr="http://mattmckeon.com/facebook-privacy/frame1.png"/>
          <p:cNvPicPr>
            <a:picLocks noChangeAspect="1" noChangeArrowheads="1"/>
          </p:cNvPicPr>
          <p:nvPr/>
        </p:nvPicPr>
        <p:blipFill>
          <a:blip r:embed="rId3" cstate="print"/>
          <a:srcRect r="23154"/>
          <a:stretch>
            <a:fillRect/>
          </a:stretch>
        </p:blipFill>
        <p:spPr bwMode="auto">
          <a:xfrm>
            <a:off x="1461567" y="1295400"/>
            <a:ext cx="5167833" cy="556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making more information public by default.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b="1" dirty="0" smtClean="0">
                <a:latin typeface="Verdana"/>
                <a:cs typeface="Verdana"/>
              </a:rPr>
              <a:t>observations</a:t>
            </a:r>
            <a:r>
              <a:rPr lang="en-US" dirty="0" smtClean="0">
                <a:latin typeface="Verdana"/>
                <a:cs typeface="Verdana"/>
              </a:rPr>
              <a:t>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87354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Common Tags : </a:t>
            </a:r>
            <a:r>
              <a:rPr lang="en-US" sz="2200" dirty="0" smtClean="0"/>
              <a:t>school/college, city, company/occupation, native 	              country, where user met them</a:t>
            </a:r>
          </a:p>
          <a:p>
            <a:r>
              <a:rPr lang="en-US" sz="2200" b="1" dirty="0" smtClean="0"/>
              <a:t>Common Group Names: </a:t>
            </a:r>
            <a:r>
              <a:rPr lang="en-US" sz="2200" dirty="0" smtClean="0"/>
              <a:t>college, high school, family, </a:t>
            </a:r>
          </a:p>
          <a:p>
            <a:r>
              <a:rPr lang="en-US" sz="2200" dirty="0" smtClean="0"/>
              <a:t>		close friends, others, people I don’t know</a:t>
            </a:r>
          </a:p>
          <a:p>
            <a:endParaRPr lang="en-US" sz="2200" dirty="0" smtClean="0"/>
          </a:p>
          <a:p>
            <a:r>
              <a:rPr lang="en-US" sz="2200" b="1" dirty="0" smtClean="0"/>
              <a:t>Dynamic vs. Static Groups</a:t>
            </a:r>
          </a:p>
          <a:p>
            <a:r>
              <a:rPr lang="en-US" sz="2200" dirty="0" smtClean="0"/>
              <a:t>	Groups change based on different scenarios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More Friends – Good or Bad?</a:t>
            </a:r>
          </a:p>
          <a:p>
            <a:r>
              <a:rPr lang="en-US" sz="2200" dirty="0" smtClean="0"/>
              <a:t>	“I could have been more accurate with less friends”</a:t>
            </a:r>
          </a:p>
          <a:p>
            <a:r>
              <a:rPr lang="en-US" sz="2200" dirty="0" smtClean="0"/>
              <a:t>	Less friends = more likely to look through all friends when re-	grouping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2051" name="Picture 3" descr="C:\Users\Robin\AppData\Local\Microsoft\Windows\Temporary Internet Files\Content.IE5\UPZHCTFB\MP900314387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795262" y="2653538"/>
            <a:ext cx="1497076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Observations About the Groups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b="1" dirty="0" smtClean="0">
                <a:latin typeface="Verdana"/>
                <a:cs typeface="Verdana"/>
              </a:rPr>
              <a:t>observations</a:t>
            </a:r>
            <a:r>
              <a:rPr lang="en-US" dirty="0" smtClean="0">
                <a:latin typeface="Verdana"/>
                <a:cs typeface="Verdana"/>
              </a:rPr>
              <a:t>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Public Assumption</a:t>
            </a:r>
          </a:p>
          <a:p>
            <a:r>
              <a:rPr lang="en-US" sz="2400" dirty="0" smtClean="0"/>
              <a:t>	“I assume everything is public once I put it on Facebook”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Profile Privacy Concerns</a:t>
            </a:r>
          </a:p>
          <a:p>
            <a:r>
              <a:rPr lang="en-US" sz="2400" dirty="0" smtClean="0"/>
              <a:t>	Parents, future employers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Farmville Addicts</a:t>
            </a:r>
          </a:p>
          <a:p>
            <a:r>
              <a:rPr lang="en-US" sz="2400" dirty="0" smtClean="0"/>
              <a:t>	Blocking applications vs. blocking people</a:t>
            </a:r>
          </a:p>
          <a:p>
            <a:endParaRPr lang="en-US" sz="2400" dirty="0" smtClean="0"/>
          </a:p>
          <a:p>
            <a:r>
              <a:rPr lang="en-US" sz="2400" b="1" dirty="0" err="1" smtClean="0"/>
              <a:t>Untag</a:t>
            </a:r>
            <a:r>
              <a:rPr lang="en-US" sz="2400" b="1" dirty="0" smtClean="0"/>
              <a:t>  Me!</a:t>
            </a:r>
          </a:p>
          <a:p>
            <a:r>
              <a:rPr lang="en-US" sz="2400" dirty="0" smtClean="0"/>
              <a:t>	Unflattering or inappropriate</a:t>
            </a:r>
          </a:p>
          <a:p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990600" y="5486400"/>
            <a:ext cx="76200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ysClr val="windowText" lastClr="000000"/>
                </a:solidFill>
              </a:rPr>
              <a:t>“This is not about privacy. They are just pictures.</a:t>
            </a:r>
          </a:p>
          <a:p>
            <a:pPr algn="ctr"/>
            <a:r>
              <a:rPr lang="en-US" b="1" i="1" dirty="0" smtClean="0">
                <a:solidFill>
                  <a:sysClr val="windowText" lastClr="000000"/>
                </a:solidFill>
              </a:rPr>
              <a:t>I don’t think pictures are private”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Observations About Facebook and Privacy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ldengecko.co.za/images/Pagan/Crystal_Ball_General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Verdana"/>
                <a:cs typeface="Verdana"/>
              </a:rPr>
              <a:t>introduction	related work	</a:t>
            </a:r>
            <a:r>
              <a:rPr lang="en-US" sz="2000" dirty="0" smtClean="0">
                <a:latin typeface="Verdana"/>
                <a:cs typeface="Verdana"/>
              </a:rPr>
              <a:t>methodology</a:t>
            </a:r>
            <a:r>
              <a:rPr lang="en-US" sz="2000" b="1" dirty="0" smtClean="0">
                <a:latin typeface="Verdana"/>
                <a:cs typeface="Verdana"/>
              </a:rPr>
              <a:t>  </a:t>
            </a:r>
            <a:r>
              <a:rPr lang="en-US" dirty="0" smtClean="0">
                <a:latin typeface="Verdana"/>
                <a:cs typeface="Verdana"/>
              </a:rPr>
              <a:t>observations   </a:t>
            </a:r>
            <a:r>
              <a:rPr lang="en-US" b="1" dirty="0" smtClean="0">
                <a:latin typeface="Verdana"/>
                <a:cs typeface="Verdana"/>
              </a:rPr>
              <a:t>future steps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Observe more studies and see which method(s) are clearly better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 overlap good or bad?</a:t>
            </a:r>
          </a:p>
          <a:p>
            <a:pPr lvl="1"/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Design and test an interface based on the best method(s)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Perhaps use as a secondary method to Simon Jones’ automated algorithm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Future Steps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Verdana"/>
                <a:cs typeface="Verdana"/>
              </a:rPr>
              <a:t>facebook</a:t>
            </a:r>
            <a:r>
              <a:rPr lang="en-US" sz="2000" b="1" dirty="0" smtClean="0"/>
              <a:t>		</a:t>
            </a:r>
            <a:r>
              <a:rPr lang="en-US" b="1" dirty="0" smtClean="0"/>
              <a:t>				       </a:t>
            </a:r>
            <a:r>
              <a:rPr lang="en-US" sz="1600" b="1" dirty="0" smtClean="0"/>
              <a:t>Home     Profile    Account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81200" y="228600"/>
            <a:ext cx="403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Robin\AppData\Local\Microsoft\Windows\Temporary Internet Files\Content.IE5\W4Z2VXXJ\MC9000786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928687" cy="199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38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References</a:t>
            </a:r>
          </a:p>
          <a:p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Binder, J., </a:t>
            </a:r>
            <a:r>
              <a:rPr lang="en-US" sz="1600" dirty="0" err="1" smtClean="0"/>
              <a:t>Howes</a:t>
            </a:r>
            <a:r>
              <a:rPr lang="en-US" sz="1600" dirty="0" smtClean="0"/>
              <a:t>, A., and Sutcliffe, A. (2009). Conflicting Social Spheres And Experienced Tension In Social Networking Sites. In </a:t>
            </a:r>
            <a:r>
              <a:rPr lang="en-US" sz="1600" i="1" dirty="0" smtClean="0"/>
              <a:t>CHI 2009 </a:t>
            </a:r>
            <a:r>
              <a:rPr lang="en-US" sz="1600" dirty="0" smtClean="0"/>
              <a:t>(Boston, MA, USA, April 4–9, 2009). ACM  978-1-60558-246-7/09/04.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Jones, S., and O’Neil, E. (2010). Feasibility of Structural Network Clustering for Group-Based Privacy Control in Social Networks. In </a:t>
            </a:r>
            <a:r>
              <a:rPr lang="en-US" sz="1600" i="1" dirty="0" smtClean="0"/>
              <a:t>Symposium on Usable Privacy and Security (SOUPS) </a:t>
            </a:r>
            <a:r>
              <a:rPr lang="en-US" sz="1600" dirty="0" smtClean="0"/>
              <a:t>July 14-16 2010, Redmond, WA, USA.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err="1" smtClean="0"/>
              <a:t>Lampinen</a:t>
            </a:r>
            <a:r>
              <a:rPr lang="en-US" sz="1600" dirty="0" smtClean="0"/>
              <a:t>, A., </a:t>
            </a:r>
            <a:r>
              <a:rPr lang="en-US" sz="1600" dirty="0" err="1" smtClean="0"/>
              <a:t>Tamminen</a:t>
            </a:r>
            <a:r>
              <a:rPr lang="en-US" sz="1600" dirty="0" smtClean="0"/>
              <a:t>, S., and </a:t>
            </a:r>
            <a:r>
              <a:rPr lang="en-US" sz="1600" dirty="0" err="1" smtClean="0"/>
              <a:t>Oulasvirta</a:t>
            </a:r>
            <a:r>
              <a:rPr lang="en-US" sz="1600" dirty="0" smtClean="0"/>
              <a:t>, A. (2009). All My People Right Here, Right Now: Management of Group co-Presence on a Social Networking Site. In </a:t>
            </a:r>
            <a:r>
              <a:rPr lang="en-US" sz="1600" i="1" dirty="0" smtClean="0"/>
              <a:t>Proceedings of the ACM 2009 international Conference on Supporting Group Work </a:t>
            </a:r>
            <a:r>
              <a:rPr lang="en-US" sz="1600" dirty="0" smtClean="0"/>
              <a:t>(Sanibel Island, Florida, USA, May 10-13, 2009). GROUP ‘09. ACM, New York, NY, 281-290.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Smart, D.</a:t>
            </a:r>
            <a:r>
              <a:rPr lang="en-US" sz="1600" b="1" dirty="0" smtClean="0"/>
              <a:t> </a:t>
            </a:r>
            <a:r>
              <a:rPr lang="en-US" sz="1600" dirty="0" smtClean="0"/>
              <a:t>(2009). How do people limit their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in response to their perception of potential social tension? A study of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. </a:t>
            </a:r>
            <a:r>
              <a:rPr lang="en-US" sz="1600" i="1" dirty="0" smtClean="0"/>
              <a:t>Manchester Business School </a:t>
            </a:r>
            <a:r>
              <a:rPr lang="en-US" sz="1600" i="1" dirty="0" err="1" smtClean="0"/>
              <a:t>Bsc</a:t>
            </a:r>
            <a:r>
              <a:rPr lang="en-US" sz="1600" i="1" dirty="0" smtClean="0"/>
              <a:t>. Interactive Systems Design.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Verdana"/>
                <a:cs typeface="Verdana"/>
              </a:rPr>
              <a:t>facebook</a:t>
            </a:r>
            <a:r>
              <a:rPr lang="en-US" sz="2000" b="1" dirty="0" smtClean="0"/>
              <a:t>		</a:t>
            </a:r>
            <a:r>
              <a:rPr lang="en-US" b="1" dirty="0" smtClean="0"/>
              <a:t>				       </a:t>
            </a:r>
            <a:r>
              <a:rPr lang="en-US" sz="1600" b="1" dirty="0" smtClean="0"/>
              <a:t>Home     Profile    Account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81200" y="228600"/>
            <a:ext cx="403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Facebook’s</a:t>
            </a:r>
            <a:r>
              <a:rPr lang="en-US" sz="2400" dirty="0" smtClean="0"/>
              <a:t> privacy settings have changed over the years.</a:t>
            </a:r>
          </a:p>
        </p:txBody>
      </p:sp>
      <p:pic>
        <p:nvPicPr>
          <p:cNvPr id="4104" name="Picture 8" descr="http://mattmckeon.com/facebook-privacy/frame3.png"/>
          <p:cNvPicPr>
            <a:picLocks noChangeAspect="1" noChangeArrowheads="1"/>
          </p:cNvPicPr>
          <p:nvPr/>
        </p:nvPicPr>
        <p:blipFill>
          <a:blip r:embed="rId3" cstate="print"/>
          <a:srcRect r="23814"/>
          <a:stretch>
            <a:fillRect/>
          </a:stretch>
        </p:blipFill>
        <p:spPr bwMode="auto">
          <a:xfrm>
            <a:off x="1447800" y="1288869"/>
            <a:ext cx="5129463" cy="55691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making more information public by default.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Facebook’s</a:t>
            </a:r>
            <a:r>
              <a:rPr lang="en-US" sz="2400" dirty="0" smtClean="0"/>
              <a:t> privacy settings have changed over the years.</a:t>
            </a:r>
          </a:p>
        </p:txBody>
      </p:sp>
      <p:pic>
        <p:nvPicPr>
          <p:cNvPr id="4106" name="Picture 10" descr="http://mattmckeon.com/facebook-privacy/frame4.png"/>
          <p:cNvPicPr>
            <a:picLocks noChangeAspect="1" noChangeArrowheads="1"/>
          </p:cNvPicPr>
          <p:nvPr/>
        </p:nvPicPr>
        <p:blipFill>
          <a:blip r:embed="rId3" cstate="print"/>
          <a:srcRect r="23404"/>
          <a:stretch>
            <a:fillRect/>
          </a:stretch>
        </p:blipFill>
        <p:spPr bwMode="auto">
          <a:xfrm>
            <a:off x="1447800" y="1289311"/>
            <a:ext cx="5156651" cy="55686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making more information public by default.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Facebook’s</a:t>
            </a:r>
            <a:r>
              <a:rPr lang="en-US" sz="2400" dirty="0" smtClean="0"/>
              <a:t> privacy settings have changed over the years.</a:t>
            </a:r>
          </a:p>
        </p:txBody>
      </p:sp>
      <p:pic>
        <p:nvPicPr>
          <p:cNvPr id="4108" name="Picture 12" descr="http://mattmckeon.com/facebook-privacy/frame6.png"/>
          <p:cNvPicPr>
            <a:picLocks noChangeAspect="1" noChangeArrowheads="1"/>
          </p:cNvPicPr>
          <p:nvPr/>
        </p:nvPicPr>
        <p:blipFill>
          <a:blip r:embed="rId3" cstate="print"/>
          <a:srcRect r="23647"/>
          <a:stretch>
            <a:fillRect/>
          </a:stretch>
        </p:blipFill>
        <p:spPr bwMode="auto">
          <a:xfrm>
            <a:off x="1371600" y="1295399"/>
            <a:ext cx="5105401" cy="5530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53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making more information public by default.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Changing the settings requires navigation through many levels of Facebook pages</a:t>
            </a:r>
          </a:p>
        </p:txBody>
      </p:sp>
      <p:pic>
        <p:nvPicPr>
          <p:cNvPr id="16386" name="Picture 2" descr="http://graphics8.nytimes.com/packages/images/newsgraphics/2010/0512-facebook/gi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867400" cy="54412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10400" y="5791200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2010</a:t>
            </a:r>
          </a:p>
          <a:p>
            <a:r>
              <a:rPr lang="en-US" sz="1600" dirty="0" smtClean="0"/>
              <a:t>The New York Times</a:t>
            </a:r>
          </a:p>
          <a:p>
            <a:endParaRPr lang="en-US" dirty="0" smtClean="0"/>
          </a:p>
        </p:txBody>
      </p:sp>
      <p:sp>
        <p:nvSpPr>
          <p:cNvPr id="16388" name="AutoShape 4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erpconnect.umd.edu/~rbrewer2/dreu/images/infoVis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838200" y="762000"/>
            <a:ext cx="6705600" cy="586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9000" y="5715000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2010</a:t>
            </a:r>
          </a:p>
          <a:p>
            <a:r>
              <a:rPr lang="en-US" sz="1600" dirty="0" smtClean="0"/>
              <a:t>Robin Brewer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90600"/>
            <a:ext cx="65532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The difference? Less privacy controls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Still confusing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The “Friends Only” option may not be enough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Our solution? Make it easier </a:t>
            </a:r>
          </a:p>
          <a:p>
            <a:r>
              <a:rPr lang="en-US" sz="2800" dirty="0" smtClean="0"/>
              <a:t>   for people to edit their privacy </a:t>
            </a:r>
          </a:p>
          <a:p>
            <a:r>
              <a:rPr lang="en-US" sz="2800" dirty="0" smtClean="0"/>
              <a:t>   settings…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19460" name="AutoShape 4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g;base64,/9j/4AAQSkZJRgABAQAAAQABAAD/2wCEAAkGBhAPEA8QDw8REA8UFxAPEA8UFQ8UFw0PFRUhFxQcEhIjJyceFxkjJRQVHy8gIycpLDgyFSoxNTAqNyYrLCkBCQoKDgwOGg8PGjUkHyU0LzU1NTQtNSo0LjApMCo0LCwsKzUwMCksLCwsLCkpKSwsKiksLywpLCk0LiwtLCwpLP/AABEIAG8AbwMBIgACEQEDEQH/xAAbAAACAgMBAAAAAAAAAAAAAAAGBwACAQMFBP/EAEUQAAECAwIHCwwBAAsAAAAAAAEAAgMEEQUhBgcSMUFRUhMzcXJzgZGxssHRFRYiIzI0NVNhgpKhQhQXJCVDVGKT0uHx/8QAGgEAAgMBAQAAAAAAAAAAAAAABAUBAgMABv/EAC8RAAIBAQUFBwQDAAAAAAAAAAABAgMEERIxUSEygaGxExQVYXGR4SJBQsEjM1L/2gAMAwEAAhEDEQA/AHiuLbWE8OXOQ0bpF2Abm6so9y9Nv2n/AEaA+IPa9lnHOboz8yBYFGNMWISXu9KpvNTf0lFUKSl9UsjGpO7YjquwhnXmoyIY1ZLe+pU8tT3zWfizwQ9HtB7tOSNQ8dK0bqdZRyox0XsD43qFHlqe+az8WeCnlqe+az8WeCF91OsqbqdZU9jHRexGN6hR5anvms/Fngp5anvms/FnghfdTrKm6nWV3Yx0XsdjeoUeWp75rPxZ4KeWp75rPxZ4IX3U6ysbt9f2u7GOi9jsb1Cny1PfNZ+LPBZZhLOQzV4ZEbpuHdSnQhXdv9X7Xql7Tc3Ocpv7HAVDox0XsSpvUYNjYQQpoUb6MQXuhnPTW06QuolpGeWFkxBNHAh1R4fo8KYVnTgjQocVuZwDqajpHNeEvr0lDasgmnPFsYO4eu9CA3QXivQUKWvG9JrdAFec/wDiKMPz6Mvyg6kH2u71nMEZZt1cTCtmzRlqZa05SmUjDA3ZamWtOUplLjjdlq0Npc4NaCXEhrQM5JuAC0VRPgBIiJMPiEVEJtR9HvuH6DulZ1JYIuRaKxO471jYFwobQ6YAixDeW35DPoB/LhK7sKQhM9mFDbwNaF6FhzgASSABeSbgANZSeVSU3tYeoqORXcW7LegJaYW0bORwAAPQuF3+G1GMTDaSaSN1JppDIhB4DS9AeEdoMjzMWLDJLHZFCQRmYAbuYouywkpNtfYwrSTWw22dEymRGfQkc4/6RpgRErKN+hf2igSyHb5wDvRxgGf7I3jP7RV7Vu8V+yKOZzMZk0IbZUkEgxQ27RcUF2tPwzFplAGjbjdrRXja3uT5ZvZKXOEA9d9re9Xsq+hcStbNnUDqrOUhtjiMxI4CQt7J+IP5V4aFG4TA72Us5S4zbUfpDTzFbBax0sHSVOE46uUjnFqfRmeGF1ORHg8A6TlHZIvgwDo0sC6IaBmACVVrTjThcF06VzUrzKH8OpgskolDTKdDYeKTU9VOdECwRXPeg4SwyTN5K9XCRy/qsOeBeSANad25N2R0BI/GIP7ymtVYXN6pqbUK/ayw3XAdSlgV9567KtCGN1o6tGjNfr05ke4t5jdJFjgKVdEu4HkJVWAN+4o700MVnw6HxovbKytaujxXRlqOZ4MbO9yfLN7JS6t8eu+1vemLjY3uT5ZvZKXdvj132t71pZNxcSK2bOaArAKAKwCYXA5gBZAVgFmim4ga9i4wpCFLS0J8R4eyFChuG5xTRzWAG+l+ZEVh4SS86HmXc52Rkh1WvbTKrTPnzFIeiZOKEejOcaD1OSy02WEIOazCqVWUpKIw14bYtmDJw91juLWVa2oa515zXBe5CGNH3A8pC6yl1KKnNRf3CZu6LZt/rMs75r/9qN4JX4YWjDmZ2PGgkuhvLMkkFpNIbWm435wVyyFUhO6VmhSd8QGVVzVzOnYA37ijvTOxW/D4fGi9spZWCN+4o70zsV3w+HxovbKFtu6/VdGa0MzwY197lOWb2Sl5bw9d9re9MPGtvcpyzeyUvbeHrvtb3q9j3FxK1s2c4BWAUAVgExSBiAK1FAFYBWuIK0TIxR+zOcMHqcl1RMbFKPRm+GD1OQttX8L4dTahvoYKEcaHuB5SF1lFyEsZ3uB5SF1lJbN/bH1Dam4xQELBC2EKpC9G0LTo2EN+4o70zMV/w+HxovbKWthDfuKO9MvFh8Ph8aL2yllt3H6rowqhmc/GtvcpyzeyUAW+ykUHW0folM3GXZpjSlWiroZEQc1x/RKX0aEJqC1zd8Ha/kDw511jksCOrLacIK4ChYQaEEEZwdCyE0QKZAVgFArAK6RUlExcU49Gb4YPU5LwBGmL23peUbMCYiiHlGGW1DzWgNcwOsIa2RcqLSV+XU1otKavGchPGb7geUhdZXt8+7P/AMyPwjf8UPYdYUSkzKGHAjB78uG7JyYguBvvIASaz0aiqxbi89A2pOLi9otyFUhbCpDgueQ1oqToXoGLj32IKNjuOYN7iUysWPuDONF7ZS9mmCBA3MXxH3XaSc9OrnTSwMs4y8nBhn2qVdxianrSi2yWD1fQMoLadialxEaWnMUq7ewVjSkV0SXFWG8s0HgTZWuLAa8UcAQl9OrKm74hMoqS2iTizkN10eXeHZq0zcBuKoGyuzF6HpuxcGoDjXJoqeasDZRit1348zDsPMU4bK7MXocrBsrsxehya3mrA2VPNWBsq3iD05/BHd/PkKsNldmJ0OVsmV2YnQ5NLzVgbKnmrA2VPiL/AM8/g7u3nyFWWyuzE6HKpbK7MXocmt5qwNlTzVgbK7xF6c/g7u/nyFPkyuzE6HrZDnABky8u6p0kUHOdPSmp5qwNlbYGDsBhqG1VHb2/x5kqz+YD4LYIxIsUR5m8ihaNDdSZUNgaABmCjIYaKAUCsgqlSVR3yN4xUV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g;base64,/9j/4AAQSkZJRgABAQAAAQABAAD/2wCEAAkGBhAQDw8ODxINDg0ODg8MDRAQDxEPDQ0PFBAVFBQQFBIXHCYeFxkvGRUUHy8gIzMsLDgsFR4xNTAvNSY3OCkBCQoKDgwOGg8PGDUlHSQqMC4tLyk1KSk1KTUsMSksMCkpLCw1KSkpLCkpNSwpKSkpKSksKSopLCkpLiopNTUpKf/AABEIAG8AbwMBIgACEQEDEQH/xAAcAAABBQEBAQAAAAAAAAAAAAAGAQMEBQcCAAj/xABGEAABAwIBAw0NBgYDAAAAAAABAAIDBBEFBxIhBhcxQVFSc3SRkrKz0hMiIyRTVGFxk6LR0+EVM3KBo7ElMkJjocEUNIP/xAAZAQACAwEAAAAAAAAAAAAAAAADBAECBQD/xAApEQACAgECBAYCAwAAAAAAAAAAAQIDEQRREiExMhMUIjNBoXGRUmGx/9oADAMBAAIRAxEAPwDV9VuqqHDqZ1RLdxuI4Y2mz5pSDZg3NgknaAKx2tyqYnK4uEwpm372OCKMtaPS+QOLjyepW2XOdxqqGK/eNimkA2s4ua2/IFnoTtEI8OWgFknnCCXXGxPzufmU3y0uuLinnc/Mp/locDV2Go2I7Ipl7hDriYp53PzKf5aXXDxTzufmU/y0PhqUNXcMdkdl7l/rh4p53PzKf5a9rh4p53PzKf5aoc1ezV3Ctl+iMvcvtcPFPO5+ZT/LSa4mKedz+zp/lq91HZL31TG1NU50NO8Z0bG27tK3adc6GN3Nkn0LRKHUDhsIs2lhebfzSjuzj6bvv/hBlZCPLC/QRRk/kx3XFxTzufmU/wAtJri4p53P7Om+WtvdqWoToNJREcWi7KgVeT3C3gl1LC3bJjzorcwhVV0P4/4TwS3MswvK1iMDw6V4rIr9/HIyOOS23mSMAsfWCFs+BY3DW08VVAc6KVucL6HNINnMcNpwIII9C+aZ80ucWizC5xaL3s2+gX9VlquQmocaasiJ7xlUHMG5nxNzuiF18ElxJHVyecMpstw8do+Ly9YEBtaj7LYPHaPi8nWBArWolPYis+p4NXYaumsTgYjYBnAYlDU6Gpc1TgjI1mq31J4OKqup4HaWOkzpBuxsBe4fmG2/NV2ainJm3+Jw8HN1ZVZ8otlo82bS1tgALADQANgJV5NVU2ZG9+8Y5/I0n/SyxsSetjjt3R8cd9jPe1t/Vcqv1RYi1lBVzMc12ZTTOaWkEZ3czm6R6bLAq2pfO900zjJLIc57naSSf9ehRrEXtcA6DbRcbh3U2tPj5A+L/RFc1alkKHgq7jEfVLMXtWn5DB4Ku4xH1avd2FYdSuy0jx2k4vJ1gQQxqN8s7h/zaQHR4vJ1gQcxitSvQiLO4RrU4GLtrE4GJhIFkbDEuangxLmK2CMiQUcj79zZJJbZzGOfb12GhFWTvDpWYjE58UzGhk13Oje1o8GdshW+SUd/Wfgg/eRaOk7rsNwwHrhnEjyi4q0mnnAuSYZQANJJzDoUpeSIwfO32NUWHgKnY8jJ8E1Nhc7QXOhna0aS50T2tA3SSNC+jkOZQn2wyq9LY2c6Vg/YpxahyaWADqws5MGkatLyHjwddw8fVrOpGLRsiP3ddw8fVq969BWvqU+W0ePUfFpOsCCoiRsEo4y0jx6j4vJ1gQYxiLp16EVt7h6OoO2Af8KQ2dvpCjtYnGsTOAOSS17d0LsAbo5VGDF0GKcEZC/URqjhonTmUSuErYw3uYabZpde9yN8Ec4Pq3p6qYQRtnD3Nc4F7WBtmi50hxWMZiJ8m7f4jHwU3QSt1EWnP5DV2PKibCuJ5Qxrnm9mNLzbZsBcrtRsS+4m4GToFZiHASOVqh3lWf8Azj7aodWeUWmq6N9PCyobI98bryMYGZrXhx2HE7SA8zQPUP2XDmLVWmhF5Qm7ZNYIkz3Hb5NC0rIUPBV3GI+qWcyMWkZDh4Ou4xH1SHqV6C1XUr8so8eo+LydYEHsYjLLEPHqTi8nWBDNLQveLtaSN3QBylF03topb3DLWJ1rFNbhMu995vxTjcJl3vvN+KZygJCDF1mKeMJl3vvN+K6GEy733m/FdlEcyvzESZPG/wARj4OboKs+yZd77zfir/UNQPZXRuc2w7nKNkH+n0FCua8OX4L154kago2JfcTcFJ0CpKj4gLwyj+1J0SsVdTQZ8/Zmgeofsm3MVsMJlsO92h/U34pt2ES733m/Fb2UZpTSMWiZEB4Ou4ePqkDVdG9n8zS2+xuH80d5FB3ldw8fVpXVe2Hp7iBleF6+k4vJ1gSwxBoDRoAFglytf9+k4u/rQnGhTT7USLe9itanA1eaE4GogMQNXQC6AXQauOOLK01MjxqP8MnRVfZWepseNR/hk6KHb2P8F4dyDVM1n3UnBv6JTyZrPu5ODf0SspdR5mYhugeoLhzU+BoHqH7LhwWyZxX4jCHRSA70u9RAuCrbIsO8ruHj6tV1aPByfgf0SrLIx/LXcPH1aDqPaYWnuJOVfU/JKyGriaXvps4SNaLudE6xJA2yC0G24ShPDdUTHMGfe4FrixuttkjDhY6QhvEMn1FM8yOhjz3G7nNuwuO6S0i/5penUqEeGS5BbKuJ5QDtxuHddyfVODGod08n1RVrY0Pk/wBSXtJdbKh8n+pL2kx5urZ/QLwJbguMZh3TyfVdjGYt08n1RLrZ0Xkz7SXtJdbSi3h9pL2l3m6tn9HeBPcGvtiHdPJ9VLwnVJBFM2RxfmgOBs0E6RbdV1ra0W8PtJe0va2tFvD7SXtKJammSw0/olUzTzlD2uLR/wB7mDtJqoyh0bmOaO7Xc1zR3g2xbfJNbSi3h9pL2kmtnReTPtJe0l+LT7P6C4t3QJfbUNtk6BufVNuxuHddyfVGGtlQ+T/Ul7S9rYUPk/1Je0mfN1bP6A+BLcznGMeaWmOMEl/e7F3Ov/S1o2StFyZann0lITKM2aoeZ5G7bLgBrD6Q0C/pJU/CtQ1HTOz44ow/adYuePU51yEQtaALDYS1+o8RcMVyDV1cP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086600" y="1828800"/>
            <a:ext cx="1744675" cy="2816314"/>
            <a:chOff x="7086600" y="1828800"/>
            <a:chExt cx="1744675" cy="2816314"/>
          </a:xfrm>
        </p:grpSpPr>
        <p:pic>
          <p:nvPicPr>
            <p:cNvPr id="19477" name="Picture 21" descr="C:\Users\Robin\AppData\Local\Microsoft\Windows\Temporary Internet Files\Content.IE5\UPZHCTFB\MC90030433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2212885"/>
              <a:ext cx="1524000" cy="2432229"/>
            </a:xfrm>
            <a:prstGeom prst="rect">
              <a:avLst/>
            </a:prstGeom>
            <a:noFill/>
          </p:spPr>
        </p:pic>
        <p:pic>
          <p:nvPicPr>
            <p:cNvPr id="19478" name="Picture 22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1828800"/>
              <a:ext cx="1744675" cy="1836115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Verdana"/>
                <a:cs typeface="Verdana"/>
              </a:rPr>
              <a:t>introduction	</a:t>
            </a:r>
            <a:r>
              <a:rPr lang="en-US" dirty="0" smtClean="0">
                <a:latin typeface="Verdana"/>
                <a:cs typeface="Verdana"/>
              </a:rPr>
              <a:t>related work	methodology	observations	future steps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1752</Words>
  <Application>Microsoft Office PowerPoint</Application>
  <PresentationFormat>On-screen Show (4:3)</PresentationFormat>
  <Paragraphs>345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An Investigation of Facebook Grouping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of Facebook Grouping</dc:title>
  <dc:creator>Robin</dc:creator>
  <cp:lastModifiedBy>Robin</cp:lastModifiedBy>
  <cp:revision>60</cp:revision>
  <dcterms:created xsi:type="dcterms:W3CDTF">2010-07-28T02:35:48Z</dcterms:created>
  <dcterms:modified xsi:type="dcterms:W3CDTF">2010-07-28T18:45:41Z</dcterms:modified>
</cp:coreProperties>
</file>