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embeddedFontLst>
    <p:embeddedFont>
      <p:font typeface="Raleway"/>
      <p:regular r:id="rId17"/>
      <p:bold r:id="rId18"/>
      <p:italic r:id="rId19"/>
      <p:boldItalic r:id="rId20"/>
    </p:embeddedFont>
    <p:embeddedFont>
      <p:font typeface="Raleway ExtraBold"/>
      <p:bold r:id="rId21"/>
      <p:boldItalic r:id="rId22"/>
    </p:embeddedFont>
    <p:embeddedFont>
      <p:font typeface="Raleway Light"/>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Raleway-boldItalic.fntdata"/><Relationship Id="rId22" Type="http://schemas.openxmlformats.org/officeDocument/2006/relationships/font" Target="fonts/RalewayExtraBold-boldItalic.fntdata"/><Relationship Id="rId21" Type="http://schemas.openxmlformats.org/officeDocument/2006/relationships/font" Target="fonts/RalewayExtraBold-bold.fntdata"/><Relationship Id="rId24" Type="http://schemas.openxmlformats.org/officeDocument/2006/relationships/font" Target="fonts/RalewayLight-bold.fntdata"/><Relationship Id="rId23" Type="http://schemas.openxmlformats.org/officeDocument/2006/relationships/font" Target="fonts/RalewayLigh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alewayLight-boldItalic.fntdata"/><Relationship Id="rId25" Type="http://schemas.openxmlformats.org/officeDocument/2006/relationships/font" Target="fonts/RalewayLight-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aleway-regular.fntdata"/><Relationship Id="rId16" Type="http://schemas.openxmlformats.org/officeDocument/2006/relationships/slide" Target="slides/slide12.xml"/><Relationship Id="rId19" Type="http://schemas.openxmlformats.org/officeDocument/2006/relationships/font" Target="fonts/Raleway-italic.fntdata"/><Relationship Id="rId18" Type="http://schemas.openxmlformats.org/officeDocument/2006/relationships/font" Target="fonts/Raleway-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Google Shape;54;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3de100e4a8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de100e4a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3e484dd27f_1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e484dd27f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3e484dd27f_0_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e484dd27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3a87b25328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a87b2532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3dafa2886a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dafa2886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3dafa2886a_0_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dafa2886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3e484dd27f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e484dd2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Here’s a flowchart of the programming course; we aren’t manipulating anything in the first three weeks of lab, but lab 4 is where the magic happens. The experimental group receives the scaled questions and control receives the unordered sets. After they complete these problems, both groups take an end of lab survey (click through lab survey bullets) </a:t>
            </a:r>
            <a:endParaRPr/>
          </a:p>
          <a:p>
            <a:pPr indent="0" lvl="0" marL="0" rtl="0">
              <a:spcBef>
                <a:spcPts val="0"/>
              </a:spcBef>
              <a:spcAft>
                <a:spcPts val="0"/>
              </a:spcAft>
              <a:buNone/>
            </a:pPr>
            <a:r>
              <a:rPr lang="en"/>
              <a:t>The survey emphasizes self efficacy the most, followed by the student’s perception of the actual questions, and finally asks a brief question about Cody Coursework.</a:t>
            </a:r>
            <a:endParaRPr/>
          </a:p>
          <a:p>
            <a:pPr indent="0" lvl="0" marL="0" rtl="0">
              <a:spcBef>
                <a:spcPts val="0"/>
              </a:spcBef>
              <a:spcAft>
                <a:spcPts val="0"/>
              </a:spcAft>
              <a:buNone/>
            </a:pPr>
            <a:r>
              <a:rPr lang="en"/>
              <a:t>This happens again at lab 8. </a:t>
            </a:r>
            <a:endParaRPr/>
          </a:p>
          <a:p>
            <a:pPr indent="0" lvl="0" marL="0">
              <a:spcBef>
                <a:spcPts val="0"/>
              </a:spcBef>
              <a:spcAft>
                <a:spcPts val="0"/>
              </a:spcAft>
              <a:buNone/>
            </a:pPr>
            <a:r>
              <a:rPr lang="en"/>
              <a:t>After the completion of the final lab, lab 10, st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3e484dd27f_0_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e484dd27f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solidFill>
          <a:srgbClr val="FFB600"/>
        </a:solidFill>
      </p:bgPr>
    </p:bg>
    <p:spTree>
      <p:nvGrpSpPr>
        <p:cNvPr id="9" name="Shape 9"/>
        <p:cNvGrpSpPr/>
        <p:nvPr/>
      </p:nvGrpSpPr>
      <p:grpSpPr>
        <a:xfrm>
          <a:off x="0" y="0"/>
          <a:ext cx="0" cy="0"/>
          <a:chOff x="0" y="0"/>
          <a:chExt cx="0" cy="0"/>
        </a:xfrm>
      </p:grpSpPr>
      <p:sp>
        <p:nvSpPr>
          <p:cNvPr id="10" name="Google Shape;10;p2"/>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 name="Google Shape;11;p2"/>
          <p:cNvSpPr txBox="1"/>
          <p:nvPr>
            <p:ph type="ctrTitle"/>
          </p:nvPr>
        </p:nvSpPr>
        <p:spPr>
          <a:xfrm>
            <a:off x="685800" y="3287213"/>
            <a:ext cx="7772400" cy="1159800"/>
          </a:xfrm>
          <a:prstGeom prst="rect">
            <a:avLst/>
          </a:prstGeom>
        </p:spPr>
        <p:txBody>
          <a:bodyPr anchorCtr="0" anchor="b" bIns="91425" lIns="91425" spcFirstLastPara="1" rIns="91425" wrap="square" tIns="91425"/>
          <a:lstStyle>
            <a:lvl1pPr lvl="0">
              <a:spcBef>
                <a:spcPts val="0"/>
              </a:spcBef>
              <a:spcAft>
                <a:spcPts val="0"/>
              </a:spcAft>
              <a:buClr>
                <a:srgbClr val="FFFFFF"/>
              </a:buClr>
              <a:buSzPts val="6000"/>
              <a:buNone/>
              <a:defRPr sz="6000">
                <a:solidFill>
                  <a:srgbClr val="FFFFFF"/>
                </a:solidFill>
              </a:defRPr>
            </a:lvl1pPr>
            <a:lvl2pPr lvl="1">
              <a:spcBef>
                <a:spcPts val="0"/>
              </a:spcBef>
              <a:spcAft>
                <a:spcPts val="0"/>
              </a:spcAft>
              <a:buClr>
                <a:srgbClr val="FFFFFF"/>
              </a:buClr>
              <a:buSzPts val="6000"/>
              <a:buNone/>
              <a:defRPr sz="6000">
                <a:solidFill>
                  <a:srgbClr val="FFFFFF"/>
                </a:solidFill>
              </a:defRPr>
            </a:lvl2pPr>
            <a:lvl3pPr lvl="2">
              <a:spcBef>
                <a:spcPts val="0"/>
              </a:spcBef>
              <a:spcAft>
                <a:spcPts val="0"/>
              </a:spcAft>
              <a:buClr>
                <a:srgbClr val="FFFFFF"/>
              </a:buClr>
              <a:buSzPts val="6000"/>
              <a:buNone/>
              <a:defRPr sz="6000">
                <a:solidFill>
                  <a:srgbClr val="FFFFFF"/>
                </a:solidFill>
              </a:defRPr>
            </a:lvl3pPr>
            <a:lvl4pPr lvl="3">
              <a:spcBef>
                <a:spcPts val="0"/>
              </a:spcBef>
              <a:spcAft>
                <a:spcPts val="0"/>
              </a:spcAft>
              <a:buClr>
                <a:srgbClr val="FFFFFF"/>
              </a:buClr>
              <a:buSzPts val="6000"/>
              <a:buNone/>
              <a:defRPr sz="6000">
                <a:solidFill>
                  <a:srgbClr val="FFFFFF"/>
                </a:solidFill>
              </a:defRPr>
            </a:lvl4pPr>
            <a:lvl5pPr lvl="4">
              <a:spcBef>
                <a:spcPts val="0"/>
              </a:spcBef>
              <a:spcAft>
                <a:spcPts val="0"/>
              </a:spcAft>
              <a:buClr>
                <a:srgbClr val="FFFFFF"/>
              </a:buClr>
              <a:buSzPts val="6000"/>
              <a:buNone/>
              <a:defRPr sz="6000">
                <a:solidFill>
                  <a:srgbClr val="FFFFFF"/>
                </a:solidFill>
              </a:defRPr>
            </a:lvl5pPr>
            <a:lvl6pPr lvl="5">
              <a:spcBef>
                <a:spcPts val="0"/>
              </a:spcBef>
              <a:spcAft>
                <a:spcPts val="0"/>
              </a:spcAft>
              <a:buClr>
                <a:srgbClr val="FFFFFF"/>
              </a:buClr>
              <a:buSzPts val="6000"/>
              <a:buNone/>
              <a:defRPr sz="6000">
                <a:solidFill>
                  <a:srgbClr val="FFFFFF"/>
                </a:solidFill>
              </a:defRPr>
            </a:lvl6pPr>
            <a:lvl7pPr lvl="6">
              <a:spcBef>
                <a:spcPts val="0"/>
              </a:spcBef>
              <a:spcAft>
                <a:spcPts val="0"/>
              </a:spcAft>
              <a:buClr>
                <a:srgbClr val="FFFFFF"/>
              </a:buClr>
              <a:buSzPts val="6000"/>
              <a:buNone/>
              <a:defRPr sz="6000">
                <a:solidFill>
                  <a:srgbClr val="FFFFFF"/>
                </a:solidFill>
              </a:defRPr>
            </a:lvl7pPr>
            <a:lvl8pPr lvl="7">
              <a:spcBef>
                <a:spcPts val="0"/>
              </a:spcBef>
              <a:spcAft>
                <a:spcPts val="0"/>
              </a:spcAft>
              <a:buClr>
                <a:srgbClr val="FFFFFF"/>
              </a:buClr>
              <a:buSzPts val="6000"/>
              <a:buNone/>
              <a:defRPr sz="6000">
                <a:solidFill>
                  <a:srgbClr val="FFFFFF"/>
                </a:solidFill>
              </a:defRPr>
            </a:lvl8pPr>
            <a:lvl9pPr lvl="8">
              <a:spcBef>
                <a:spcPts val="0"/>
              </a:spcBef>
              <a:spcAft>
                <a:spcPts val="0"/>
              </a:spcAft>
              <a:buClr>
                <a:srgbClr val="FFFFFF"/>
              </a:buClr>
              <a:buSzPts val="6000"/>
              <a:buNone/>
              <a:defRPr sz="6000">
                <a:solidFill>
                  <a:srgbClr val="FFFFFF"/>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colored">
  <p:cSld name="BLANK_1">
    <p:bg>
      <p:bgPr>
        <a:solidFill>
          <a:srgbClr val="FFB600"/>
        </a:solidFill>
      </p:bgPr>
    </p:bg>
    <p:spTree>
      <p:nvGrpSpPr>
        <p:cNvPr id="50" name="Shape 50"/>
        <p:cNvGrpSpPr/>
        <p:nvPr/>
      </p:nvGrpSpPr>
      <p:grpSpPr>
        <a:xfrm>
          <a:off x="0" y="0"/>
          <a:ext cx="0" cy="0"/>
          <a:chOff x="0" y="0"/>
          <a:chExt cx="0" cy="0"/>
        </a:xfrm>
      </p:grpSpPr>
      <p:sp>
        <p:nvSpPr>
          <p:cNvPr id="51" name="Google Shape;51;p11"/>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
        <p:nvSpPr>
          <p:cNvPr id="52" name="Google Shape;52;p11"/>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bg>
      <p:bgPr>
        <a:solidFill>
          <a:srgbClr val="FFB600"/>
        </a:solidFill>
      </p:bgPr>
    </p:bg>
    <p:spTree>
      <p:nvGrpSpPr>
        <p:cNvPr id="12" name="Shape 12"/>
        <p:cNvGrpSpPr/>
        <p:nvPr/>
      </p:nvGrpSpPr>
      <p:grpSpPr>
        <a:xfrm>
          <a:off x="0" y="0"/>
          <a:ext cx="0" cy="0"/>
          <a:chOff x="0" y="0"/>
          <a:chExt cx="0" cy="0"/>
        </a:xfrm>
      </p:grpSpPr>
      <p:sp>
        <p:nvSpPr>
          <p:cNvPr id="13" name="Google Shape;13;p3"/>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434343"/>
            </a:solidFill>
            <a:prstDash val="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 name="Google Shape;14;p3"/>
          <p:cNvSpPr txBox="1"/>
          <p:nvPr>
            <p:ph type="ctrTitle"/>
          </p:nvPr>
        </p:nvSpPr>
        <p:spPr>
          <a:xfrm>
            <a:off x="685800" y="2726342"/>
            <a:ext cx="7772400" cy="1159800"/>
          </a:xfrm>
          <a:prstGeom prst="rect">
            <a:avLst/>
          </a:prstGeom>
        </p:spPr>
        <p:txBody>
          <a:bodyPr anchorCtr="0" anchor="b"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5" name="Google Shape;15;p3"/>
          <p:cNvSpPr txBox="1"/>
          <p:nvPr>
            <p:ph idx="1" type="subTitle"/>
          </p:nvPr>
        </p:nvSpPr>
        <p:spPr>
          <a:xfrm>
            <a:off x="685800" y="3830653"/>
            <a:ext cx="7772400" cy="784800"/>
          </a:xfrm>
          <a:prstGeom prst="rect">
            <a:avLst/>
          </a:prstGeom>
        </p:spPr>
        <p:txBody>
          <a:bodyPr anchorCtr="0" anchor="t" bIns="91425" lIns="91425" spcFirstLastPara="1" rIns="91425" wrap="square" tIns="91425"/>
          <a:lstStyle>
            <a:lvl1pPr lvl="0" rtl="0">
              <a:spcBef>
                <a:spcPts val="0"/>
              </a:spcBef>
              <a:spcAft>
                <a:spcPts val="0"/>
              </a:spcAft>
              <a:buClr>
                <a:srgbClr val="FFFFFF"/>
              </a:buClr>
              <a:buSzPts val="18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bg>
      <p:bgPr>
        <a:solidFill>
          <a:srgbClr val="FFB600"/>
        </a:solidFill>
      </p:bgPr>
    </p:bg>
    <p:spTree>
      <p:nvGrpSpPr>
        <p:cNvPr id="16" name="Shape 16"/>
        <p:cNvGrpSpPr/>
        <p:nvPr/>
      </p:nvGrpSpPr>
      <p:grpSpPr>
        <a:xfrm>
          <a:off x="0" y="0"/>
          <a:ext cx="0" cy="0"/>
          <a:chOff x="0" y="0"/>
          <a:chExt cx="0" cy="0"/>
        </a:xfrm>
      </p:grpSpPr>
      <p:sp>
        <p:nvSpPr>
          <p:cNvPr id="17" name="Google Shape;17;p4"/>
          <p:cNvSpPr/>
          <p:nvPr/>
        </p:nvSpPr>
        <p:spPr>
          <a:xfrm flipH="1">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434343"/>
            </a:solidFill>
            <a:prstDash val="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 name="Google Shape;18;p4"/>
          <p:cNvSpPr txBox="1"/>
          <p:nvPr>
            <p:ph idx="1" type="body"/>
          </p:nvPr>
        </p:nvSpPr>
        <p:spPr>
          <a:xfrm>
            <a:off x="1757200" y="2161800"/>
            <a:ext cx="5629800" cy="819900"/>
          </a:xfrm>
          <a:prstGeom prst="rect">
            <a:avLst/>
          </a:prstGeom>
        </p:spPr>
        <p:txBody>
          <a:bodyPr anchorCtr="0" anchor="ctr" bIns="91425" lIns="91425" spcFirstLastPara="1" rIns="91425" wrap="square" tIns="91425"/>
          <a:lstStyle>
            <a:lvl1pPr indent="-419100" lvl="0" marL="457200" rtl="0" algn="ctr">
              <a:spcBef>
                <a:spcPts val="600"/>
              </a:spcBef>
              <a:spcAft>
                <a:spcPts val="0"/>
              </a:spcAft>
              <a:buClr>
                <a:srgbClr val="434343"/>
              </a:buClr>
              <a:buSzPts val="3000"/>
              <a:buChar char="●"/>
              <a:defRPr i="1" sz="3000">
                <a:solidFill>
                  <a:srgbClr val="434343"/>
                </a:solidFill>
              </a:defRPr>
            </a:lvl1pPr>
            <a:lvl2pPr indent="-419100" lvl="1" marL="914400" rtl="0" algn="ctr">
              <a:spcBef>
                <a:spcPts val="0"/>
              </a:spcBef>
              <a:spcAft>
                <a:spcPts val="0"/>
              </a:spcAft>
              <a:buClr>
                <a:srgbClr val="434343"/>
              </a:buClr>
              <a:buSzPts val="3000"/>
              <a:buChar char="○"/>
              <a:defRPr i="1" sz="3000">
                <a:solidFill>
                  <a:srgbClr val="434343"/>
                </a:solidFill>
              </a:defRPr>
            </a:lvl2pPr>
            <a:lvl3pPr indent="-419100" lvl="2" marL="1371600" rtl="0" algn="ctr">
              <a:spcBef>
                <a:spcPts val="0"/>
              </a:spcBef>
              <a:spcAft>
                <a:spcPts val="0"/>
              </a:spcAft>
              <a:buClr>
                <a:srgbClr val="434343"/>
              </a:buClr>
              <a:buSzPts val="3000"/>
              <a:buChar char="■"/>
              <a:defRPr i="1" sz="3000">
                <a:solidFill>
                  <a:srgbClr val="434343"/>
                </a:solidFill>
              </a:defRPr>
            </a:lvl3pPr>
            <a:lvl4pPr indent="-419100" lvl="3" marL="1828800" rtl="0" algn="ctr">
              <a:spcBef>
                <a:spcPts val="0"/>
              </a:spcBef>
              <a:spcAft>
                <a:spcPts val="0"/>
              </a:spcAft>
              <a:buClr>
                <a:srgbClr val="434343"/>
              </a:buClr>
              <a:buSzPts val="3000"/>
              <a:buChar char="●"/>
              <a:defRPr i="1" sz="3000">
                <a:solidFill>
                  <a:srgbClr val="434343"/>
                </a:solidFill>
              </a:defRPr>
            </a:lvl4pPr>
            <a:lvl5pPr indent="-419100" lvl="4" marL="2286000" rtl="0" algn="ctr">
              <a:spcBef>
                <a:spcPts val="0"/>
              </a:spcBef>
              <a:spcAft>
                <a:spcPts val="0"/>
              </a:spcAft>
              <a:buClr>
                <a:srgbClr val="434343"/>
              </a:buClr>
              <a:buSzPts val="3000"/>
              <a:buChar char="○"/>
              <a:defRPr i="1" sz="3000">
                <a:solidFill>
                  <a:srgbClr val="434343"/>
                </a:solidFill>
              </a:defRPr>
            </a:lvl5pPr>
            <a:lvl6pPr indent="-419100" lvl="5" marL="2743200" rtl="0" algn="ctr">
              <a:spcBef>
                <a:spcPts val="0"/>
              </a:spcBef>
              <a:spcAft>
                <a:spcPts val="0"/>
              </a:spcAft>
              <a:buClr>
                <a:srgbClr val="434343"/>
              </a:buClr>
              <a:buSzPts val="3000"/>
              <a:buChar char="■"/>
              <a:defRPr i="1" sz="3000">
                <a:solidFill>
                  <a:srgbClr val="434343"/>
                </a:solidFill>
              </a:defRPr>
            </a:lvl6pPr>
            <a:lvl7pPr indent="-419100" lvl="6" marL="3200400" rtl="0" algn="ctr">
              <a:spcBef>
                <a:spcPts val="0"/>
              </a:spcBef>
              <a:spcAft>
                <a:spcPts val="0"/>
              </a:spcAft>
              <a:buClr>
                <a:srgbClr val="434343"/>
              </a:buClr>
              <a:buSzPts val="3000"/>
              <a:buChar char="●"/>
              <a:defRPr i="1" sz="3000">
                <a:solidFill>
                  <a:srgbClr val="434343"/>
                </a:solidFill>
              </a:defRPr>
            </a:lvl7pPr>
            <a:lvl8pPr indent="-419100" lvl="7" marL="3657600" rtl="0" algn="ctr">
              <a:spcBef>
                <a:spcPts val="0"/>
              </a:spcBef>
              <a:spcAft>
                <a:spcPts val="0"/>
              </a:spcAft>
              <a:buClr>
                <a:srgbClr val="434343"/>
              </a:buClr>
              <a:buSzPts val="3000"/>
              <a:buChar char="○"/>
              <a:defRPr i="1" sz="3000">
                <a:solidFill>
                  <a:srgbClr val="434343"/>
                </a:solidFill>
              </a:defRPr>
            </a:lvl8pPr>
            <a:lvl9pPr indent="-419100" lvl="8" marL="4114800" algn="ctr">
              <a:spcBef>
                <a:spcPts val="0"/>
              </a:spcBef>
              <a:spcAft>
                <a:spcPts val="0"/>
              </a:spcAft>
              <a:buClr>
                <a:srgbClr val="434343"/>
              </a:buClr>
              <a:buSzPts val="3000"/>
              <a:buChar char="■"/>
              <a:defRPr i="1" sz="3000">
                <a:solidFill>
                  <a:srgbClr val="434343"/>
                </a:solidFill>
              </a:defRPr>
            </a:lvl9pPr>
          </a:lstStyle>
          <a:p/>
        </p:txBody>
      </p:sp>
      <p:sp>
        <p:nvSpPr>
          <p:cNvPr id="19" name="Google Shape;19;p4"/>
          <p:cNvSpPr txBox="1"/>
          <p:nvPr/>
        </p:nvSpPr>
        <p:spPr>
          <a:xfrm>
            <a:off x="205550" y="75075"/>
            <a:ext cx="799500" cy="6537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b="1" lang="en" sz="12000">
                <a:solidFill>
                  <a:srgbClr val="434343"/>
                </a:solidFill>
                <a:latin typeface="Raleway"/>
                <a:ea typeface="Raleway"/>
                <a:cs typeface="Raleway"/>
                <a:sym typeface="Raleway"/>
              </a:rPr>
              <a:t>“</a:t>
            </a:r>
            <a:endParaRPr b="1" sz="12000">
              <a:solidFill>
                <a:srgbClr val="434343"/>
              </a:solidFill>
              <a:latin typeface="Raleway"/>
              <a:ea typeface="Raleway"/>
              <a:cs typeface="Raleway"/>
              <a:sym typeface="Raleway"/>
            </a:endParaRPr>
          </a:p>
        </p:txBody>
      </p:sp>
      <p:sp>
        <p:nvSpPr>
          <p:cNvPr id="20" name="Google Shape;20;p4"/>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21" name="Shape 21"/>
        <p:cNvGrpSpPr/>
        <p:nvPr/>
      </p:nvGrpSpPr>
      <p:grpSpPr>
        <a:xfrm>
          <a:off x="0" y="0"/>
          <a:ext cx="0" cy="0"/>
          <a:chOff x="0" y="0"/>
          <a:chExt cx="0" cy="0"/>
        </a:xfrm>
      </p:grpSpPr>
      <p:sp>
        <p:nvSpPr>
          <p:cNvPr id="22" name="Google Shape;22;p5"/>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 name="Google Shape;23;p5"/>
          <p:cNvSpPr txBox="1"/>
          <p:nvPr>
            <p:ph type="title"/>
          </p:nvPr>
        </p:nvSpPr>
        <p:spPr>
          <a:xfrm>
            <a:off x="922000" y="891775"/>
            <a:ext cx="6866100" cy="857400"/>
          </a:xfrm>
          <a:prstGeom prst="rect">
            <a:avLst/>
          </a:prstGeom>
        </p:spPr>
        <p:txBody>
          <a:bodyPr anchorCtr="0" anchor="t" bIns="91425" lIns="91425" spcFirstLastPara="1" rIns="91425" wrap="square" tIns="91425"/>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p:txBody>
      </p:sp>
      <p:sp>
        <p:nvSpPr>
          <p:cNvPr id="24" name="Google Shape;24;p5"/>
          <p:cNvSpPr txBox="1"/>
          <p:nvPr>
            <p:ph idx="1" type="body"/>
          </p:nvPr>
        </p:nvSpPr>
        <p:spPr>
          <a:xfrm>
            <a:off x="922000" y="1885951"/>
            <a:ext cx="6866100" cy="2366100"/>
          </a:xfrm>
          <a:prstGeom prst="rect">
            <a:avLst/>
          </a:prstGeom>
        </p:spPr>
        <p:txBody>
          <a:bodyPr anchorCtr="0" anchor="t" bIns="91425" lIns="91425" spcFirstLastPara="1" rIns="91425" wrap="square" tIns="91425"/>
          <a:lstStyle>
            <a:lvl1pPr indent="-342900" lvl="0" marL="457200">
              <a:spcBef>
                <a:spcPts val="600"/>
              </a:spcBef>
              <a:spcAft>
                <a:spcPts val="0"/>
              </a:spcAft>
              <a:buClr>
                <a:srgbClr val="FFB600"/>
              </a:buClr>
              <a:buSzPts val="1800"/>
              <a:buChar char="●"/>
              <a:defRPr/>
            </a:lvl1pPr>
            <a:lvl2pPr indent="-342900" lvl="1" marL="914400">
              <a:spcBef>
                <a:spcPts val="0"/>
              </a:spcBef>
              <a:spcAft>
                <a:spcPts val="0"/>
              </a:spcAft>
              <a:buClr>
                <a:srgbClr val="FFB600"/>
              </a:buClr>
              <a:buSzPts val="1800"/>
              <a:buChar char="○"/>
              <a:defRPr/>
            </a:lvl2pPr>
            <a:lvl3pPr indent="-342900" lvl="2" marL="1371600">
              <a:spcBef>
                <a:spcPts val="0"/>
              </a:spcBef>
              <a:spcAft>
                <a:spcPts val="0"/>
              </a:spcAft>
              <a:buClr>
                <a:srgbClr val="FFB600"/>
              </a:buClr>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25" name="Google Shape;25;p5"/>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lvl1pPr lvl="0">
              <a:buNone/>
              <a:defRPr>
                <a:solidFill>
                  <a:srgbClr val="FFB600"/>
                </a:solidFill>
              </a:defRPr>
            </a:lvl1pPr>
            <a:lvl2pPr lvl="1">
              <a:buNone/>
              <a:defRPr>
                <a:solidFill>
                  <a:srgbClr val="FFB600"/>
                </a:solidFill>
              </a:defRPr>
            </a:lvl2pPr>
            <a:lvl3pPr lvl="2">
              <a:buNone/>
              <a:defRPr>
                <a:solidFill>
                  <a:srgbClr val="FFB600"/>
                </a:solidFill>
              </a:defRPr>
            </a:lvl3pPr>
            <a:lvl4pPr lvl="3">
              <a:buNone/>
              <a:defRPr>
                <a:solidFill>
                  <a:srgbClr val="FFB600"/>
                </a:solidFill>
              </a:defRPr>
            </a:lvl4pPr>
            <a:lvl5pPr lvl="4">
              <a:buNone/>
              <a:defRPr>
                <a:solidFill>
                  <a:srgbClr val="FFB600"/>
                </a:solidFill>
              </a:defRPr>
            </a:lvl5pPr>
            <a:lvl6pPr lvl="5">
              <a:buNone/>
              <a:defRPr>
                <a:solidFill>
                  <a:srgbClr val="FFB600"/>
                </a:solidFill>
              </a:defRPr>
            </a:lvl6pPr>
            <a:lvl7pPr lvl="6">
              <a:buNone/>
              <a:defRPr>
                <a:solidFill>
                  <a:srgbClr val="FFB600"/>
                </a:solidFill>
              </a:defRPr>
            </a:lvl7pPr>
            <a:lvl8pPr lvl="7">
              <a:buNone/>
              <a:defRPr>
                <a:solidFill>
                  <a:srgbClr val="FFB600"/>
                </a:solidFill>
              </a:defRPr>
            </a:lvl8pPr>
            <a:lvl9pPr lvl="8">
              <a:buNone/>
              <a:defRPr>
                <a:solidFill>
                  <a:srgbClr val="FFB600"/>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26" name="Shape 26"/>
        <p:cNvGrpSpPr/>
        <p:nvPr/>
      </p:nvGrpSpPr>
      <p:grpSpPr>
        <a:xfrm>
          <a:off x="0" y="0"/>
          <a:ext cx="0" cy="0"/>
          <a:chOff x="0" y="0"/>
          <a:chExt cx="0" cy="0"/>
        </a:xfrm>
      </p:grpSpPr>
      <p:sp>
        <p:nvSpPr>
          <p:cNvPr id="27" name="Google Shape;27;p6"/>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28" name="Google Shape;28;p6"/>
          <p:cNvSpPr txBox="1"/>
          <p:nvPr>
            <p:ph type="title"/>
          </p:nvPr>
        </p:nvSpPr>
        <p:spPr>
          <a:xfrm>
            <a:off x="922000" y="891775"/>
            <a:ext cx="6866100" cy="857400"/>
          </a:xfrm>
          <a:prstGeom prst="rect">
            <a:avLst/>
          </a:prstGeom>
        </p:spPr>
        <p:txBody>
          <a:bodyPr anchorCtr="0" anchor="t" bIns="91425" lIns="91425" spcFirstLastPara="1" rIns="91425" wrap="square" tIns="91425"/>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p:txBody>
      </p:sp>
      <p:sp>
        <p:nvSpPr>
          <p:cNvPr id="29" name="Google Shape;29;p6"/>
          <p:cNvSpPr txBox="1"/>
          <p:nvPr>
            <p:ph idx="1" type="body"/>
          </p:nvPr>
        </p:nvSpPr>
        <p:spPr>
          <a:xfrm>
            <a:off x="922000" y="1887378"/>
            <a:ext cx="3543300" cy="3027600"/>
          </a:xfrm>
          <a:prstGeom prst="rect">
            <a:avLst/>
          </a:prstGeom>
        </p:spPr>
        <p:txBody>
          <a:bodyPr anchorCtr="0" anchor="t" bIns="91425" lIns="91425" spcFirstLastPara="1" rIns="91425" wrap="square" tIns="91425"/>
          <a:lstStyle>
            <a:lvl1pPr indent="-342900" lvl="0" marL="457200">
              <a:spcBef>
                <a:spcPts val="600"/>
              </a:spcBef>
              <a:spcAft>
                <a:spcPts val="0"/>
              </a:spcAft>
              <a:buSzPts val="18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30" name="Google Shape;30;p6"/>
          <p:cNvSpPr txBox="1"/>
          <p:nvPr>
            <p:ph idx="2" type="body"/>
          </p:nvPr>
        </p:nvSpPr>
        <p:spPr>
          <a:xfrm>
            <a:off x="4678687" y="1887378"/>
            <a:ext cx="3543300" cy="3027600"/>
          </a:xfrm>
          <a:prstGeom prst="rect">
            <a:avLst/>
          </a:prstGeom>
        </p:spPr>
        <p:txBody>
          <a:bodyPr anchorCtr="0" anchor="t" bIns="91425" lIns="91425" spcFirstLastPara="1" rIns="91425" wrap="square" tIns="91425"/>
          <a:lstStyle>
            <a:lvl1pPr indent="-342900" lvl="0" marL="457200">
              <a:spcBef>
                <a:spcPts val="600"/>
              </a:spcBef>
              <a:spcAft>
                <a:spcPts val="0"/>
              </a:spcAft>
              <a:buSzPts val="18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31" name="Google Shape;31;p6"/>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32" name="Shape 32"/>
        <p:cNvGrpSpPr/>
        <p:nvPr/>
      </p:nvGrpSpPr>
      <p:grpSpPr>
        <a:xfrm>
          <a:off x="0" y="0"/>
          <a:ext cx="0" cy="0"/>
          <a:chOff x="0" y="0"/>
          <a:chExt cx="0" cy="0"/>
        </a:xfrm>
      </p:grpSpPr>
      <p:sp>
        <p:nvSpPr>
          <p:cNvPr id="33" name="Google Shape;33;p7"/>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34" name="Google Shape;34;p7"/>
          <p:cNvSpPr txBox="1"/>
          <p:nvPr>
            <p:ph type="title"/>
          </p:nvPr>
        </p:nvSpPr>
        <p:spPr>
          <a:xfrm>
            <a:off x="922000" y="891775"/>
            <a:ext cx="6866100" cy="857400"/>
          </a:xfrm>
          <a:prstGeom prst="rect">
            <a:avLst/>
          </a:prstGeom>
        </p:spPr>
        <p:txBody>
          <a:bodyPr anchorCtr="0" anchor="t" bIns="91425" lIns="91425" spcFirstLastPara="1" rIns="91425" wrap="square" tIns="91425"/>
          <a:lstStyle>
            <a:lvl1pPr lvl="0" rtl="0">
              <a:spcBef>
                <a:spcPts val="0"/>
              </a:spcBef>
              <a:spcAft>
                <a:spcPts val="0"/>
              </a:spcAft>
              <a:buSzPts val="58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35" name="Google Shape;35;p7"/>
          <p:cNvSpPr txBox="1"/>
          <p:nvPr>
            <p:ph idx="1" type="body"/>
          </p:nvPr>
        </p:nvSpPr>
        <p:spPr>
          <a:xfrm>
            <a:off x="922000" y="1930500"/>
            <a:ext cx="2332200" cy="29190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6" name="Google Shape;36;p7"/>
          <p:cNvSpPr txBox="1"/>
          <p:nvPr>
            <p:ph idx="2" type="body"/>
          </p:nvPr>
        </p:nvSpPr>
        <p:spPr>
          <a:xfrm>
            <a:off x="3373778" y="1930500"/>
            <a:ext cx="2332200" cy="29190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7" name="Google Shape;37;p7"/>
          <p:cNvSpPr txBox="1"/>
          <p:nvPr>
            <p:ph idx="3" type="body"/>
          </p:nvPr>
        </p:nvSpPr>
        <p:spPr>
          <a:xfrm>
            <a:off x="5825557" y="1930500"/>
            <a:ext cx="2332200" cy="29190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8" name="Google Shape;38;p7"/>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9" name="Shape 39"/>
        <p:cNvGrpSpPr/>
        <p:nvPr/>
      </p:nvGrpSpPr>
      <p:grpSpPr>
        <a:xfrm>
          <a:off x="0" y="0"/>
          <a:ext cx="0" cy="0"/>
          <a:chOff x="0" y="0"/>
          <a:chExt cx="0" cy="0"/>
        </a:xfrm>
      </p:grpSpPr>
      <p:sp>
        <p:nvSpPr>
          <p:cNvPr id="40" name="Google Shape;40;p8"/>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41" name="Google Shape;41;p8"/>
          <p:cNvSpPr txBox="1"/>
          <p:nvPr>
            <p:ph type="title"/>
          </p:nvPr>
        </p:nvSpPr>
        <p:spPr>
          <a:xfrm>
            <a:off x="922000" y="891775"/>
            <a:ext cx="6866100" cy="857400"/>
          </a:xfrm>
          <a:prstGeom prst="rect">
            <a:avLst/>
          </a:prstGeom>
        </p:spPr>
        <p:txBody>
          <a:bodyPr anchorCtr="0" anchor="t" bIns="91425" lIns="91425" spcFirstLastPara="1" rIns="91425" wrap="square" tIns="91425"/>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p:txBody>
      </p:sp>
      <p:sp>
        <p:nvSpPr>
          <p:cNvPr id="42" name="Google Shape;42;p8"/>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9"/>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45" name="Google Shape;45;p9"/>
          <p:cNvSpPr txBox="1"/>
          <p:nvPr>
            <p:ph idx="1" type="body"/>
          </p:nvPr>
        </p:nvSpPr>
        <p:spPr>
          <a:xfrm>
            <a:off x="457200" y="4253909"/>
            <a:ext cx="8229600" cy="519600"/>
          </a:xfrm>
          <a:prstGeom prst="rect">
            <a:avLst/>
          </a:prstGeom>
        </p:spPr>
        <p:txBody>
          <a:bodyPr anchorCtr="0" anchor="t" bIns="91425" lIns="91425" spcFirstLastPara="1" rIns="91425" wrap="square" tIns="91425"/>
          <a:lstStyle>
            <a:lvl1pPr indent="-228600" lvl="0" marL="457200" algn="ctr">
              <a:spcBef>
                <a:spcPts val="360"/>
              </a:spcBef>
              <a:spcAft>
                <a:spcPts val="0"/>
              </a:spcAft>
              <a:buSzPts val="1400"/>
              <a:buNone/>
              <a:defRPr sz="1400"/>
            </a:lvl1pPr>
          </a:lstStyle>
          <a:p/>
        </p:txBody>
      </p:sp>
      <p:sp>
        <p:nvSpPr>
          <p:cNvPr id="46" name="Google Shape;46;p9"/>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7" name="Shape 47"/>
        <p:cNvGrpSpPr/>
        <p:nvPr/>
      </p:nvGrpSpPr>
      <p:grpSpPr>
        <a:xfrm>
          <a:off x="0" y="0"/>
          <a:ext cx="0" cy="0"/>
          <a:chOff x="0" y="0"/>
          <a:chExt cx="0" cy="0"/>
        </a:xfrm>
      </p:grpSpPr>
      <p:sp>
        <p:nvSpPr>
          <p:cNvPr id="48" name="Google Shape;48;p10"/>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
        <p:nvSpPr>
          <p:cNvPr id="49" name="Google Shape;49;p10"/>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22000" y="891775"/>
            <a:ext cx="6866100" cy="857400"/>
          </a:xfrm>
          <a:prstGeom prst="rect">
            <a:avLst/>
          </a:prstGeom>
          <a:noFill/>
          <a:ln>
            <a:noFill/>
          </a:ln>
        </p:spPr>
        <p:txBody>
          <a:bodyPr anchorCtr="0" anchor="t" bIns="91425" lIns="91425" spcFirstLastPara="1" rIns="91425" wrap="square" tIns="91425"/>
          <a:lstStyle>
            <a:lvl1pPr lvl="0">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1pPr>
            <a:lvl2pPr lvl="1">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2pPr>
            <a:lvl3pPr lvl="2">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3pPr>
            <a:lvl4pPr lvl="3">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4pPr>
            <a:lvl5pPr lvl="4">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5pPr>
            <a:lvl6pPr lvl="5">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6pPr>
            <a:lvl7pPr lvl="6">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7pPr>
            <a:lvl8pPr lvl="7">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8pPr>
            <a:lvl9pPr lvl="8">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9pPr>
          </a:lstStyle>
          <a:p/>
        </p:txBody>
      </p:sp>
      <p:sp>
        <p:nvSpPr>
          <p:cNvPr id="7" name="Google Shape;7;p1"/>
          <p:cNvSpPr txBox="1"/>
          <p:nvPr>
            <p:ph idx="1" type="body"/>
          </p:nvPr>
        </p:nvSpPr>
        <p:spPr>
          <a:xfrm>
            <a:off x="922000" y="1885951"/>
            <a:ext cx="6866100" cy="2366100"/>
          </a:xfrm>
          <a:prstGeom prst="rect">
            <a:avLst/>
          </a:prstGeom>
          <a:noFill/>
          <a:ln>
            <a:noFill/>
          </a:ln>
        </p:spPr>
        <p:txBody>
          <a:bodyPr anchorCtr="0" anchor="t" bIns="91425" lIns="91425" spcFirstLastPara="1" rIns="91425" wrap="square" tIns="91425"/>
          <a:lstStyle>
            <a:lvl1pPr indent="-342900" lvl="0" marL="457200">
              <a:spcBef>
                <a:spcPts val="600"/>
              </a:spcBef>
              <a:spcAft>
                <a:spcPts val="0"/>
              </a:spcAft>
              <a:buClr>
                <a:srgbClr val="FFB600"/>
              </a:buClr>
              <a:buSzPts val="1800"/>
              <a:buFont typeface="Raleway Light"/>
              <a:buChar char="●"/>
              <a:defRPr sz="1800">
                <a:solidFill>
                  <a:srgbClr val="666666"/>
                </a:solidFill>
                <a:latin typeface="Raleway Light"/>
                <a:ea typeface="Raleway Light"/>
                <a:cs typeface="Raleway Light"/>
                <a:sym typeface="Raleway Light"/>
              </a:defRPr>
            </a:lvl1pPr>
            <a:lvl2pPr indent="-342900" lvl="1" marL="914400">
              <a:spcBef>
                <a:spcPts val="0"/>
              </a:spcBef>
              <a:spcAft>
                <a:spcPts val="0"/>
              </a:spcAft>
              <a:buClr>
                <a:srgbClr val="FFB600"/>
              </a:buClr>
              <a:buSzPts val="1800"/>
              <a:buFont typeface="Raleway Light"/>
              <a:buChar char="○"/>
              <a:defRPr sz="1800">
                <a:solidFill>
                  <a:srgbClr val="666666"/>
                </a:solidFill>
                <a:latin typeface="Raleway Light"/>
                <a:ea typeface="Raleway Light"/>
                <a:cs typeface="Raleway Light"/>
                <a:sym typeface="Raleway Light"/>
              </a:defRPr>
            </a:lvl2pPr>
            <a:lvl3pPr indent="-342900" lvl="2" marL="1371600">
              <a:spcBef>
                <a:spcPts val="0"/>
              </a:spcBef>
              <a:spcAft>
                <a:spcPts val="0"/>
              </a:spcAft>
              <a:buClr>
                <a:srgbClr val="FFB600"/>
              </a:buClr>
              <a:buSzPts val="1800"/>
              <a:buFont typeface="Raleway Light"/>
              <a:buChar char="■"/>
              <a:defRPr sz="1800">
                <a:solidFill>
                  <a:srgbClr val="666666"/>
                </a:solidFill>
                <a:latin typeface="Raleway Light"/>
                <a:ea typeface="Raleway Light"/>
                <a:cs typeface="Raleway Light"/>
                <a:sym typeface="Raleway Light"/>
              </a:defRPr>
            </a:lvl3pPr>
            <a:lvl4pPr indent="-342900" lvl="3" marL="18288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4pPr>
            <a:lvl5pPr indent="-342900" lvl="4" marL="22860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5pPr>
            <a:lvl6pPr indent="-342900" lvl="5" marL="27432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6pPr>
            <a:lvl7pPr indent="-342900" lvl="6" marL="32004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7pPr>
            <a:lvl8pPr indent="-342900" lvl="7" marL="36576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8pPr>
            <a:lvl9pPr indent="-342900" lvl="8" marL="41148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9pPr>
          </a:lstStyle>
          <a:p/>
        </p:txBody>
      </p:sp>
      <p:sp>
        <p:nvSpPr>
          <p:cNvPr id="8" name="Google Shape;8;p1"/>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lvl1pPr lvl="0" algn="ctr">
              <a:buNone/>
              <a:defRPr sz="1300">
                <a:solidFill>
                  <a:srgbClr val="FFB600"/>
                </a:solidFill>
                <a:latin typeface="Raleway ExtraBold"/>
                <a:ea typeface="Raleway ExtraBold"/>
                <a:cs typeface="Raleway ExtraBold"/>
                <a:sym typeface="Raleway ExtraBold"/>
              </a:defRPr>
            </a:lvl1pPr>
            <a:lvl2pPr lvl="1" algn="ctr">
              <a:buNone/>
              <a:defRPr sz="1300">
                <a:solidFill>
                  <a:srgbClr val="FFB600"/>
                </a:solidFill>
                <a:latin typeface="Raleway ExtraBold"/>
                <a:ea typeface="Raleway ExtraBold"/>
                <a:cs typeface="Raleway ExtraBold"/>
                <a:sym typeface="Raleway ExtraBold"/>
              </a:defRPr>
            </a:lvl2pPr>
            <a:lvl3pPr lvl="2" algn="ctr">
              <a:buNone/>
              <a:defRPr sz="1300">
                <a:solidFill>
                  <a:srgbClr val="FFB600"/>
                </a:solidFill>
                <a:latin typeface="Raleway ExtraBold"/>
                <a:ea typeface="Raleway ExtraBold"/>
                <a:cs typeface="Raleway ExtraBold"/>
                <a:sym typeface="Raleway ExtraBold"/>
              </a:defRPr>
            </a:lvl3pPr>
            <a:lvl4pPr lvl="3" algn="ctr">
              <a:buNone/>
              <a:defRPr sz="1300">
                <a:solidFill>
                  <a:srgbClr val="FFB600"/>
                </a:solidFill>
                <a:latin typeface="Raleway ExtraBold"/>
                <a:ea typeface="Raleway ExtraBold"/>
                <a:cs typeface="Raleway ExtraBold"/>
                <a:sym typeface="Raleway ExtraBold"/>
              </a:defRPr>
            </a:lvl4pPr>
            <a:lvl5pPr lvl="4" algn="ctr">
              <a:buNone/>
              <a:defRPr sz="1300">
                <a:solidFill>
                  <a:srgbClr val="FFB600"/>
                </a:solidFill>
                <a:latin typeface="Raleway ExtraBold"/>
                <a:ea typeface="Raleway ExtraBold"/>
                <a:cs typeface="Raleway ExtraBold"/>
                <a:sym typeface="Raleway ExtraBold"/>
              </a:defRPr>
            </a:lvl5pPr>
            <a:lvl6pPr lvl="5" algn="ctr">
              <a:buNone/>
              <a:defRPr sz="1300">
                <a:solidFill>
                  <a:srgbClr val="FFB600"/>
                </a:solidFill>
                <a:latin typeface="Raleway ExtraBold"/>
                <a:ea typeface="Raleway ExtraBold"/>
                <a:cs typeface="Raleway ExtraBold"/>
                <a:sym typeface="Raleway ExtraBold"/>
              </a:defRPr>
            </a:lvl6pPr>
            <a:lvl7pPr lvl="6" algn="ctr">
              <a:buNone/>
              <a:defRPr sz="1300">
                <a:solidFill>
                  <a:srgbClr val="FFB600"/>
                </a:solidFill>
                <a:latin typeface="Raleway ExtraBold"/>
                <a:ea typeface="Raleway ExtraBold"/>
                <a:cs typeface="Raleway ExtraBold"/>
                <a:sym typeface="Raleway ExtraBold"/>
              </a:defRPr>
            </a:lvl7pPr>
            <a:lvl8pPr lvl="7" algn="ctr">
              <a:buNone/>
              <a:defRPr sz="1300">
                <a:solidFill>
                  <a:srgbClr val="FFB600"/>
                </a:solidFill>
                <a:latin typeface="Raleway ExtraBold"/>
                <a:ea typeface="Raleway ExtraBold"/>
                <a:cs typeface="Raleway ExtraBold"/>
                <a:sym typeface="Raleway ExtraBold"/>
              </a:defRPr>
            </a:lvl8pPr>
            <a:lvl9pPr lvl="8" algn="ctr">
              <a:buNone/>
              <a:defRPr sz="1300">
                <a:solidFill>
                  <a:srgbClr val="FFB600"/>
                </a:solidFill>
                <a:latin typeface="Raleway ExtraBold"/>
                <a:ea typeface="Raleway ExtraBold"/>
                <a:cs typeface="Raleway ExtraBold"/>
                <a:sym typeface="Raleway ExtraBold"/>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6.jpg"/><Relationship Id="rId5"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 name="Shape 56"/>
        <p:cNvGrpSpPr/>
        <p:nvPr/>
      </p:nvGrpSpPr>
      <p:grpSpPr>
        <a:xfrm>
          <a:off x="0" y="0"/>
          <a:ext cx="0" cy="0"/>
          <a:chOff x="0" y="0"/>
          <a:chExt cx="0" cy="0"/>
        </a:xfrm>
      </p:grpSpPr>
      <p:sp>
        <p:nvSpPr>
          <p:cNvPr id="57" name="Google Shape;57;p12"/>
          <p:cNvSpPr txBox="1"/>
          <p:nvPr>
            <p:ph idx="4294967295" type="ctrTitle"/>
          </p:nvPr>
        </p:nvSpPr>
        <p:spPr>
          <a:xfrm>
            <a:off x="685800" y="1507150"/>
            <a:ext cx="6593700" cy="1159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9600">
                <a:solidFill>
                  <a:srgbClr val="FFB600"/>
                </a:solidFill>
              </a:rPr>
              <a:t>Hello!</a:t>
            </a:r>
            <a:endParaRPr sz="9600">
              <a:solidFill>
                <a:srgbClr val="FFB600"/>
              </a:solidFill>
            </a:endParaRPr>
          </a:p>
        </p:txBody>
      </p:sp>
      <p:sp>
        <p:nvSpPr>
          <p:cNvPr id="58" name="Google Shape;58;p12"/>
          <p:cNvSpPr txBox="1"/>
          <p:nvPr>
            <p:ph idx="4294967295" type="subTitle"/>
          </p:nvPr>
        </p:nvSpPr>
        <p:spPr>
          <a:xfrm>
            <a:off x="685800" y="2860000"/>
            <a:ext cx="6593700" cy="1930500"/>
          </a:xfrm>
          <a:prstGeom prst="rect">
            <a:avLst/>
          </a:prstGeom>
        </p:spPr>
        <p:txBody>
          <a:bodyPr anchorCtr="0" anchor="t" bIns="91425" lIns="91425" spcFirstLastPara="1" rIns="91425" wrap="square" tIns="91425">
            <a:noAutofit/>
          </a:bodyPr>
          <a:lstStyle/>
          <a:p>
            <a:pPr indent="0" lvl="0" marL="0">
              <a:spcBef>
                <a:spcPts val="600"/>
              </a:spcBef>
              <a:spcAft>
                <a:spcPts val="0"/>
              </a:spcAft>
              <a:buNone/>
            </a:pPr>
            <a:r>
              <a:rPr b="1" lang="en" sz="3600"/>
              <a:t>I’m Olivia Smith</a:t>
            </a:r>
            <a:endParaRPr b="1" sz="3600"/>
          </a:p>
          <a:p>
            <a:pPr indent="0" lvl="0" marL="0">
              <a:spcBef>
                <a:spcPts val="600"/>
              </a:spcBef>
              <a:spcAft>
                <a:spcPts val="0"/>
              </a:spcAft>
              <a:buNone/>
            </a:pPr>
            <a:r>
              <a:rPr b="1" lang="en"/>
              <a:t>Sarah Korkes, Dr. Battestilli</a:t>
            </a:r>
            <a:endParaRPr b="1"/>
          </a:p>
          <a:p>
            <a:pPr indent="0" lvl="0" marL="0" rtl="0">
              <a:spcBef>
                <a:spcPts val="600"/>
              </a:spcBef>
              <a:spcAft>
                <a:spcPts val="0"/>
              </a:spcAft>
              <a:buNone/>
            </a:pPr>
            <a:r>
              <a:t/>
            </a:r>
            <a:endParaRPr b="1" sz="3600"/>
          </a:p>
          <a:p>
            <a:pPr indent="0" lvl="0" marL="0">
              <a:spcBef>
                <a:spcPts val="600"/>
              </a:spcBef>
              <a:spcAft>
                <a:spcPts val="0"/>
              </a:spcAft>
              <a:buClr>
                <a:schemeClr val="dk1"/>
              </a:buClr>
              <a:buSzPts val="1100"/>
              <a:buFont typeface="Arial"/>
              <a:buNone/>
            </a:pPr>
            <a:r>
              <a:t/>
            </a:r>
            <a:endParaRPr b="1" sz="3600"/>
          </a:p>
        </p:txBody>
      </p:sp>
      <p:pic>
        <p:nvPicPr>
          <p:cNvPr id="59" name="Google Shape;59;p12"/>
          <p:cNvPicPr preferRelativeResize="0"/>
          <p:nvPr/>
        </p:nvPicPr>
        <p:blipFill rotWithShape="1">
          <a:blip r:embed="rId3">
            <a:alphaModFix/>
          </a:blip>
          <a:srcRect b="23687" l="11883" r="11891" t="0"/>
          <a:stretch/>
        </p:blipFill>
        <p:spPr>
          <a:xfrm>
            <a:off x="7923225" y="133625"/>
            <a:ext cx="1087200" cy="1087200"/>
          </a:xfrm>
          <a:prstGeom prst="ellipse">
            <a:avLst/>
          </a:prstGeom>
          <a:noFill/>
          <a:ln>
            <a:noFill/>
          </a:ln>
        </p:spPr>
      </p:pic>
      <p:sp>
        <p:nvSpPr>
          <p:cNvPr id="60" name="Google Shape;60;p12"/>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61" name="Google Shape;61;p12"/>
          <p:cNvPicPr preferRelativeResize="0"/>
          <p:nvPr/>
        </p:nvPicPr>
        <p:blipFill rotWithShape="1">
          <a:blip r:embed="rId4">
            <a:alphaModFix/>
          </a:blip>
          <a:srcRect b="16394" l="0" r="16394" t="0"/>
          <a:stretch/>
        </p:blipFill>
        <p:spPr>
          <a:xfrm>
            <a:off x="7517200" y="1438050"/>
            <a:ext cx="1087200" cy="1087200"/>
          </a:xfrm>
          <a:prstGeom prst="ellipse">
            <a:avLst/>
          </a:prstGeom>
          <a:noFill/>
          <a:ln>
            <a:noFill/>
          </a:ln>
        </p:spPr>
      </p:pic>
      <p:pic>
        <p:nvPicPr>
          <p:cNvPr id="62" name="Google Shape;62;p12"/>
          <p:cNvPicPr preferRelativeResize="0"/>
          <p:nvPr/>
        </p:nvPicPr>
        <p:blipFill rotWithShape="1">
          <a:blip r:embed="rId5">
            <a:alphaModFix/>
          </a:blip>
          <a:srcRect b="47546" l="31907" r="9265" t="13235"/>
          <a:stretch/>
        </p:blipFill>
        <p:spPr>
          <a:xfrm>
            <a:off x="6580550" y="437650"/>
            <a:ext cx="1069500" cy="1069500"/>
          </a:xfrm>
          <a:prstGeom prst="ellipse">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1"/>
          <p:cNvSpPr txBox="1"/>
          <p:nvPr>
            <p:ph type="title"/>
          </p:nvPr>
        </p:nvSpPr>
        <p:spPr>
          <a:xfrm>
            <a:off x="922000" y="553975"/>
            <a:ext cx="6866100" cy="857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Further Work</a:t>
            </a:r>
            <a:endParaRPr/>
          </a:p>
        </p:txBody>
      </p:sp>
      <p:sp>
        <p:nvSpPr>
          <p:cNvPr id="159" name="Google Shape;159;p21"/>
          <p:cNvSpPr txBox="1"/>
          <p:nvPr>
            <p:ph idx="1" type="body"/>
          </p:nvPr>
        </p:nvSpPr>
        <p:spPr>
          <a:xfrm>
            <a:off x="922000" y="1563525"/>
            <a:ext cx="6866100" cy="3196800"/>
          </a:xfrm>
          <a:prstGeom prst="rect">
            <a:avLst/>
          </a:prstGeom>
        </p:spPr>
        <p:txBody>
          <a:bodyPr anchorCtr="0" anchor="t" bIns="91425" lIns="91425" spcFirstLastPara="1" rIns="91425" wrap="square" tIns="91425">
            <a:noAutofit/>
          </a:bodyPr>
          <a:lstStyle/>
          <a:p>
            <a:pPr indent="-342900" lvl="0" marL="457200" rtl="0">
              <a:lnSpc>
                <a:spcPct val="150000"/>
              </a:lnSpc>
              <a:spcBef>
                <a:spcPts val="600"/>
              </a:spcBef>
              <a:spcAft>
                <a:spcPts val="0"/>
              </a:spcAft>
              <a:buSzPts val="1800"/>
              <a:buChar char="●"/>
            </a:pPr>
            <a:r>
              <a:rPr lang="en">
                <a:solidFill>
                  <a:schemeClr val="dk2"/>
                </a:solidFill>
              </a:rPr>
              <a:t>Data will be collected Fall 2018 &amp; analyzed Spring 2019</a:t>
            </a:r>
            <a:endParaRPr>
              <a:solidFill>
                <a:schemeClr val="dk2"/>
              </a:solidFill>
            </a:endParaRPr>
          </a:p>
          <a:p>
            <a:pPr indent="0" lvl="0" marL="0" rtl="0">
              <a:lnSpc>
                <a:spcPct val="150000"/>
              </a:lnSpc>
              <a:spcBef>
                <a:spcPts val="600"/>
              </a:spcBef>
              <a:spcAft>
                <a:spcPts val="0"/>
              </a:spcAft>
              <a:buNone/>
            </a:pPr>
            <a:r>
              <a:t/>
            </a:r>
            <a:endParaRPr>
              <a:solidFill>
                <a:schemeClr val="dk2"/>
              </a:solidFill>
            </a:endParaRPr>
          </a:p>
          <a:p>
            <a:pPr indent="0" lvl="0" marL="0" rtl="0">
              <a:lnSpc>
                <a:spcPct val="150000"/>
              </a:lnSpc>
              <a:spcBef>
                <a:spcPts val="600"/>
              </a:spcBef>
              <a:spcAft>
                <a:spcPts val="0"/>
              </a:spcAft>
              <a:buNone/>
            </a:pPr>
            <a:r>
              <a:t/>
            </a:r>
            <a:endParaRPr>
              <a:solidFill>
                <a:schemeClr val="dk2"/>
              </a:solidFill>
            </a:endParaRPr>
          </a:p>
          <a:p>
            <a:pPr indent="0" lvl="0" marL="914400" rtl="0">
              <a:lnSpc>
                <a:spcPct val="150000"/>
              </a:lnSpc>
              <a:spcBef>
                <a:spcPts val="600"/>
              </a:spcBef>
              <a:spcAft>
                <a:spcPts val="0"/>
              </a:spcAft>
              <a:buNone/>
            </a:pPr>
            <a:r>
              <a:t/>
            </a:r>
            <a:endParaRPr>
              <a:solidFill>
                <a:schemeClr val="dk2"/>
              </a:solidFill>
            </a:endParaRPr>
          </a:p>
          <a:p>
            <a:pPr indent="0" lvl="0" marL="0" rtl="0">
              <a:lnSpc>
                <a:spcPct val="150000"/>
              </a:lnSpc>
              <a:spcBef>
                <a:spcPts val="600"/>
              </a:spcBef>
              <a:spcAft>
                <a:spcPts val="0"/>
              </a:spcAft>
              <a:buNone/>
            </a:pPr>
            <a:r>
              <a:t/>
            </a:r>
            <a:endParaRPr>
              <a:solidFill>
                <a:schemeClr val="dk2"/>
              </a:solidFill>
            </a:endParaRPr>
          </a:p>
          <a:p>
            <a:pPr indent="0" lvl="0" marL="0" rtl="0">
              <a:lnSpc>
                <a:spcPct val="150000"/>
              </a:lnSpc>
              <a:spcBef>
                <a:spcPts val="600"/>
              </a:spcBef>
              <a:spcAft>
                <a:spcPts val="0"/>
              </a:spcAft>
              <a:buNone/>
            </a:pPr>
            <a:r>
              <a:t/>
            </a:r>
            <a:endParaRPr>
              <a:solidFill>
                <a:schemeClr val="dk2"/>
              </a:solidFill>
            </a:endParaRPr>
          </a:p>
          <a:p>
            <a:pPr indent="0" lvl="0" marL="457200" rtl="0">
              <a:lnSpc>
                <a:spcPct val="150000"/>
              </a:lnSpc>
              <a:spcBef>
                <a:spcPts val="600"/>
              </a:spcBef>
              <a:spcAft>
                <a:spcPts val="0"/>
              </a:spcAft>
              <a:buNone/>
            </a:pPr>
            <a:r>
              <a:t/>
            </a:r>
            <a:endParaRPr>
              <a:solidFill>
                <a:schemeClr val="dk2"/>
              </a:solidFill>
            </a:endParaRPr>
          </a:p>
          <a:p>
            <a:pPr indent="0" lvl="0" marL="0" rtl="0">
              <a:lnSpc>
                <a:spcPct val="150000"/>
              </a:lnSpc>
              <a:spcBef>
                <a:spcPts val="600"/>
              </a:spcBef>
              <a:spcAft>
                <a:spcPts val="0"/>
              </a:spcAft>
              <a:buNone/>
            </a:pPr>
            <a:r>
              <a:t/>
            </a:r>
            <a:endParaRPr>
              <a:solidFill>
                <a:schemeClr val="dk2"/>
              </a:solidFill>
            </a:endParaRPr>
          </a:p>
          <a:p>
            <a:pPr indent="0" lvl="0" marL="0" rtl="0">
              <a:lnSpc>
                <a:spcPct val="150000"/>
              </a:lnSpc>
              <a:spcBef>
                <a:spcPts val="600"/>
              </a:spcBef>
              <a:spcAft>
                <a:spcPts val="0"/>
              </a:spcAft>
              <a:buNone/>
            </a:pPr>
            <a:r>
              <a:t/>
            </a:r>
            <a:endParaRPr>
              <a:solidFill>
                <a:schemeClr val="dk2"/>
              </a:solidFill>
            </a:endParaRPr>
          </a:p>
          <a:p>
            <a:pPr indent="0" lvl="0" marL="0" rtl="0">
              <a:lnSpc>
                <a:spcPct val="150000"/>
              </a:lnSpc>
              <a:spcBef>
                <a:spcPts val="600"/>
              </a:spcBef>
              <a:spcAft>
                <a:spcPts val="0"/>
              </a:spcAft>
              <a:buNone/>
            </a:pPr>
            <a:r>
              <a:t/>
            </a:r>
            <a:endParaRPr/>
          </a:p>
          <a:p>
            <a:pPr indent="0" lvl="0" marL="0" rtl="0">
              <a:lnSpc>
                <a:spcPct val="150000"/>
              </a:lnSpc>
              <a:spcBef>
                <a:spcPts val="600"/>
              </a:spcBef>
              <a:spcAft>
                <a:spcPts val="0"/>
              </a:spcAft>
              <a:buNone/>
            </a:pPr>
            <a:r>
              <a:t/>
            </a:r>
            <a:endParaRPr/>
          </a:p>
          <a:p>
            <a:pPr indent="0" lvl="0" marL="0" rtl="0">
              <a:lnSpc>
                <a:spcPct val="150000"/>
              </a:lnSpc>
              <a:spcBef>
                <a:spcPts val="600"/>
              </a:spcBef>
              <a:spcAft>
                <a:spcPts val="0"/>
              </a:spcAft>
              <a:buNone/>
            </a:pPr>
            <a:r>
              <a:t/>
            </a:r>
            <a:endParaRPr/>
          </a:p>
        </p:txBody>
      </p:sp>
      <p:sp>
        <p:nvSpPr>
          <p:cNvPr id="160" name="Google Shape;160;p21"/>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grpSp>
        <p:nvGrpSpPr>
          <p:cNvPr id="161" name="Google Shape;161;p21"/>
          <p:cNvGrpSpPr/>
          <p:nvPr/>
        </p:nvGrpSpPr>
        <p:grpSpPr>
          <a:xfrm>
            <a:off x="8089119" y="319162"/>
            <a:ext cx="728350" cy="743348"/>
            <a:chOff x="3955900" y="2984500"/>
            <a:chExt cx="414000" cy="422525"/>
          </a:xfrm>
        </p:grpSpPr>
        <p:sp>
          <p:nvSpPr>
            <p:cNvPr id="162" name="Google Shape;162;p21"/>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FFB6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3" name="Google Shape;163;p21"/>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FFB6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4" name="Google Shape;164;p21"/>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FFB6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animEffect filter="fade" transition="in">
                                      <p:cBhvr>
                                        <p:cTn dur="1000"/>
                                        <p:tgtEl>
                                          <p:spTgt spid="1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1" st="1"/>
                                            </p:txEl>
                                          </p:spTgt>
                                        </p:tgtEl>
                                        <p:attrNameLst>
                                          <p:attrName>style.visibility</p:attrName>
                                        </p:attrNameLst>
                                      </p:cBhvr>
                                      <p:to>
                                        <p:strVal val="visible"/>
                                      </p:to>
                                    </p:set>
                                    <p:animEffect filter="fade" transition="in">
                                      <p:cBhvr>
                                        <p:cTn dur="1000"/>
                                        <p:tgtEl>
                                          <p:spTgt spid="15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2" st="2"/>
                                            </p:txEl>
                                          </p:spTgt>
                                        </p:tgtEl>
                                        <p:attrNameLst>
                                          <p:attrName>style.visibility</p:attrName>
                                        </p:attrNameLst>
                                      </p:cBhvr>
                                      <p:to>
                                        <p:strVal val="visible"/>
                                      </p:to>
                                    </p:set>
                                    <p:animEffect filter="fade" transition="in">
                                      <p:cBhvr>
                                        <p:cTn dur="1000"/>
                                        <p:tgtEl>
                                          <p:spTgt spid="15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3" st="3"/>
                                            </p:txEl>
                                          </p:spTgt>
                                        </p:tgtEl>
                                        <p:attrNameLst>
                                          <p:attrName>style.visibility</p:attrName>
                                        </p:attrNameLst>
                                      </p:cBhvr>
                                      <p:to>
                                        <p:strVal val="visible"/>
                                      </p:to>
                                    </p:set>
                                    <p:animEffect filter="fade" transition="in">
                                      <p:cBhvr>
                                        <p:cTn dur="1000"/>
                                        <p:tgtEl>
                                          <p:spTgt spid="15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4" st="4"/>
                                            </p:txEl>
                                          </p:spTgt>
                                        </p:tgtEl>
                                        <p:attrNameLst>
                                          <p:attrName>style.visibility</p:attrName>
                                        </p:attrNameLst>
                                      </p:cBhvr>
                                      <p:to>
                                        <p:strVal val="visible"/>
                                      </p:to>
                                    </p:set>
                                    <p:animEffect filter="fade" transition="in">
                                      <p:cBhvr>
                                        <p:cTn dur="1000"/>
                                        <p:tgtEl>
                                          <p:spTgt spid="15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5" st="5"/>
                                            </p:txEl>
                                          </p:spTgt>
                                        </p:tgtEl>
                                        <p:attrNameLst>
                                          <p:attrName>style.visibility</p:attrName>
                                        </p:attrNameLst>
                                      </p:cBhvr>
                                      <p:to>
                                        <p:strVal val="visible"/>
                                      </p:to>
                                    </p:set>
                                    <p:animEffect filter="fade" transition="in">
                                      <p:cBhvr>
                                        <p:cTn dur="1000"/>
                                        <p:tgtEl>
                                          <p:spTgt spid="15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6" st="6"/>
                                            </p:txEl>
                                          </p:spTgt>
                                        </p:tgtEl>
                                        <p:attrNameLst>
                                          <p:attrName>style.visibility</p:attrName>
                                        </p:attrNameLst>
                                      </p:cBhvr>
                                      <p:to>
                                        <p:strVal val="visible"/>
                                      </p:to>
                                    </p:set>
                                    <p:animEffect filter="fade" transition="in">
                                      <p:cBhvr>
                                        <p:cTn dur="1000"/>
                                        <p:tgtEl>
                                          <p:spTgt spid="15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7" st="7"/>
                                            </p:txEl>
                                          </p:spTgt>
                                        </p:tgtEl>
                                        <p:attrNameLst>
                                          <p:attrName>style.visibility</p:attrName>
                                        </p:attrNameLst>
                                      </p:cBhvr>
                                      <p:to>
                                        <p:strVal val="visible"/>
                                      </p:to>
                                    </p:set>
                                    <p:animEffect filter="fade" transition="in">
                                      <p:cBhvr>
                                        <p:cTn dur="1000"/>
                                        <p:tgtEl>
                                          <p:spTgt spid="15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8" st="8"/>
                                            </p:txEl>
                                          </p:spTgt>
                                        </p:tgtEl>
                                        <p:attrNameLst>
                                          <p:attrName>style.visibility</p:attrName>
                                        </p:attrNameLst>
                                      </p:cBhvr>
                                      <p:to>
                                        <p:strVal val="visible"/>
                                      </p:to>
                                    </p:set>
                                    <p:animEffect filter="fade" transition="in">
                                      <p:cBhvr>
                                        <p:cTn dur="1000"/>
                                        <p:tgtEl>
                                          <p:spTgt spid="15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9" st="9"/>
                                            </p:txEl>
                                          </p:spTgt>
                                        </p:tgtEl>
                                        <p:attrNameLst>
                                          <p:attrName>style.visibility</p:attrName>
                                        </p:attrNameLst>
                                      </p:cBhvr>
                                      <p:to>
                                        <p:strVal val="visible"/>
                                      </p:to>
                                    </p:set>
                                    <p:animEffect filter="fade" transition="in">
                                      <p:cBhvr>
                                        <p:cTn dur="1000"/>
                                        <p:tgtEl>
                                          <p:spTgt spid="159">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10" st="10"/>
                                            </p:txEl>
                                          </p:spTgt>
                                        </p:tgtEl>
                                        <p:attrNameLst>
                                          <p:attrName>style.visibility</p:attrName>
                                        </p:attrNameLst>
                                      </p:cBhvr>
                                      <p:to>
                                        <p:strVal val="visible"/>
                                      </p:to>
                                    </p:set>
                                    <p:animEffect filter="fade" transition="in">
                                      <p:cBhvr>
                                        <p:cTn dur="1000"/>
                                        <p:tgtEl>
                                          <p:spTgt spid="159">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11" st="11"/>
                                            </p:txEl>
                                          </p:spTgt>
                                        </p:tgtEl>
                                        <p:attrNameLst>
                                          <p:attrName>style.visibility</p:attrName>
                                        </p:attrNameLst>
                                      </p:cBhvr>
                                      <p:to>
                                        <p:strVal val="visible"/>
                                      </p:to>
                                    </p:set>
                                    <p:animEffect filter="fade" transition="in">
                                      <p:cBhvr>
                                        <p:cTn dur="1000"/>
                                        <p:tgtEl>
                                          <p:spTgt spid="159">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2"/>
          <p:cNvSpPr txBox="1"/>
          <p:nvPr>
            <p:ph type="title"/>
          </p:nvPr>
        </p:nvSpPr>
        <p:spPr>
          <a:xfrm>
            <a:off x="922000" y="553975"/>
            <a:ext cx="6866100" cy="857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References</a:t>
            </a:r>
            <a:endParaRPr/>
          </a:p>
        </p:txBody>
      </p:sp>
      <p:sp>
        <p:nvSpPr>
          <p:cNvPr id="170" name="Google Shape;170;p22"/>
          <p:cNvSpPr txBox="1"/>
          <p:nvPr>
            <p:ph idx="1" type="body"/>
          </p:nvPr>
        </p:nvSpPr>
        <p:spPr>
          <a:xfrm>
            <a:off x="922000" y="1563525"/>
            <a:ext cx="6866100" cy="2950500"/>
          </a:xfrm>
          <a:prstGeom prst="rect">
            <a:avLst/>
          </a:prstGeom>
        </p:spPr>
        <p:txBody>
          <a:bodyPr anchorCtr="0" anchor="t" bIns="91425" lIns="91425" spcFirstLastPara="1" rIns="91425" wrap="square" tIns="91425">
            <a:noAutofit/>
          </a:bodyPr>
          <a:lstStyle/>
          <a:p>
            <a:pPr indent="-203200" lvl="0" marL="393700" rtl="0">
              <a:lnSpc>
                <a:spcPct val="200000"/>
              </a:lnSpc>
              <a:spcBef>
                <a:spcPts val="500"/>
              </a:spcBef>
              <a:spcAft>
                <a:spcPts val="0"/>
              </a:spcAft>
              <a:buNone/>
            </a:pPr>
            <a:r>
              <a:rPr lang="en" sz="900">
                <a:solidFill>
                  <a:schemeClr val="dk2"/>
                </a:solidFill>
                <a:latin typeface="Times New Roman"/>
                <a:ea typeface="Times New Roman"/>
                <a:cs typeface="Times New Roman"/>
                <a:sym typeface="Times New Roman"/>
              </a:rPr>
              <a:t>Benotti, L., Aloi, F., Bulgarelli, F., &amp; Gomez, M. J. (2018). The Effect of a Web-based Coding Tool with Automatic Feedback on Students Performance and Perceptions. </a:t>
            </a:r>
            <a:r>
              <a:rPr i="1" lang="en" sz="900">
                <a:solidFill>
                  <a:schemeClr val="dk2"/>
                </a:solidFill>
                <a:latin typeface="Times New Roman"/>
                <a:ea typeface="Times New Roman"/>
                <a:cs typeface="Times New Roman"/>
                <a:sym typeface="Times New Roman"/>
              </a:rPr>
              <a:t>Proceedings of the 49th ACM Technical Symposium on Computer Science Education - SIGCSE 18</a:t>
            </a:r>
            <a:r>
              <a:rPr lang="en" sz="900">
                <a:solidFill>
                  <a:schemeClr val="dk2"/>
                </a:solidFill>
                <a:latin typeface="Times New Roman"/>
                <a:ea typeface="Times New Roman"/>
                <a:cs typeface="Times New Roman"/>
                <a:sym typeface="Times New Roman"/>
              </a:rPr>
              <a:t>. doi:10.1145/3159450.3159579</a:t>
            </a:r>
            <a:endParaRPr sz="900">
              <a:solidFill>
                <a:schemeClr val="dk2"/>
              </a:solidFill>
              <a:latin typeface="Times New Roman"/>
              <a:ea typeface="Times New Roman"/>
              <a:cs typeface="Times New Roman"/>
              <a:sym typeface="Times New Roman"/>
            </a:endParaRPr>
          </a:p>
          <a:p>
            <a:pPr indent="-203200" lvl="0" marL="393700" rtl="0">
              <a:lnSpc>
                <a:spcPct val="200000"/>
              </a:lnSpc>
              <a:spcBef>
                <a:spcPts val="1500"/>
              </a:spcBef>
              <a:spcAft>
                <a:spcPts val="0"/>
              </a:spcAft>
              <a:buNone/>
            </a:pPr>
            <a:r>
              <a:rPr lang="en" sz="900">
                <a:solidFill>
                  <a:schemeClr val="dk2"/>
                </a:solidFill>
                <a:latin typeface="Times New Roman"/>
                <a:ea typeface="Times New Roman"/>
                <a:cs typeface="Times New Roman"/>
                <a:sym typeface="Times New Roman"/>
              </a:rPr>
              <a:t>Computing Research Association (2017). Generation CS: Computer Science Undergraduate Enrollments</a:t>
            </a:r>
            <a:br>
              <a:rPr lang="en" sz="900">
                <a:solidFill>
                  <a:schemeClr val="dk2"/>
                </a:solidFill>
                <a:latin typeface="Times New Roman"/>
                <a:ea typeface="Times New Roman"/>
                <a:cs typeface="Times New Roman"/>
                <a:sym typeface="Times New Roman"/>
              </a:rPr>
            </a:br>
            <a:r>
              <a:rPr lang="en" sz="900">
                <a:solidFill>
                  <a:schemeClr val="dk2"/>
                </a:solidFill>
                <a:latin typeface="Times New Roman"/>
                <a:ea typeface="Times New Roman"/>
                <a:cs typeface="Times New Roman"/>
                <a:sym typeface="Times New Roman"/>
              </a:rPr>
              <a:t>Surge Since 2006. http://cra.org/data/Generation-CS/</a:t>
            </a:r>
            <a:endParaRPr sz="900">
              <a:solidFill>
                <a:schemeClr val="dk2"/>
              </a:solidFill>
              <a:latin typeface="Times New Roman"/>
              <a:ea typeface="Times New Roman"/>
              <a:cs typeface="Times New Roman"/>
              <a:sym typeface="Times New Roman"/>
            </a:endParaRPr>
          </a:p>
          <a:p>
            <a:pPr indent="-203200" lvl="0" marL="393700" rtl="0">
              <a:lnSpc>
                <a:spcPct val="200000"/>
              </a:lnSpc>
              <a:spcBef>
                <a:spcPts val="1500"/>
              </a:spcBef>
              <a:spcAft>
                <a:spcPts val="0"/>
              </a:spcAft>
              <a:buNone/>
            </a:pPr>
            <a:r>
              <a:rPr lang="en" sz="900">
                <a:solidFill>
                  <a:schemeClr val="dk2"/>
                </a:solidFill>
                <a:latin typeface="Times New Roman"/>
                <a:ea typeface="Times New Roman"/>
                <a:cs typeface="Times New Roman"/>
                <a:sym typeface="Times New Roman"/>
              </a:rPr>
              <a:t>Pettit, R., Homer, J., Holcomb, K., Simone, N., &amp; Mengel, S. (n.d.). Are Automated Assessment Tools Helpful in Programming Courses? </a:t>
            </a:r>
            <a:r>
              <a:rPr i="1" lang="en" sz="900">
                <a:solidFill>
                  <a:schemeClr val="dk2"/>
                </a:solidFill>
                <a:latin typeface="Times New Roman"/>
                <a:ea typeface="Times New Roman"/>
                <a:cs typeface="Times New Roman"/>
                <a:sym typeface="Times New Roman"/>
              </a:rPr>
              <a:t>2015 ASEE Annual Conference and Exposition Proceedings</a:t>
            </a:r>
            <a:r>
              <a:rPr lang="en" sz="900">
                <a:solidFill>
                  <a:schemeClr val="dk2"/>
                </a:solidFill>
                <a:latin typeface="Times New Roman"/>
                <a:ea typeface="Times New Roman"/>
                <a:cs typeface="Times New Roman"/>
                <a:sym typeface="Times New Roman"/>
              </a:rPr>
              <a:t>. doi:10.18260/p.23569</a:t>
            </a:r>
            <a:endParaRPr sz="900">
              <a:solidFill>
                <a:schemeClr val="dk2"/>
              </a:solidFill>
              <a:latin typeface="Times New Roman"/>
              <a:ea typeface="Times New Roman"/>
              <a:cs typeface="Times New Roman"/>
              <a:sym typeface="Times New Roman"/>
            </a:endParaRPr>
          </a:p>
          <a:p>
            <a:pPr indent="-203200" lvl="0" marL="393700" rtl="0">
              <a:lnSpc>
                <a:spcPct val="200000"/>
              </a:lnSpc>
              <a:spcBef>
                <a:spcPts val="1500"/>
              </a:spcBef>
              <a:spcAft>
                <a:spcPts val="0"/>
              </a:spcAft>
              <a:buNone/>
            </a:pPr>
            <a:r>
              <a:rPr lang="en" sz="900">
                <a:solidFill>
                  <a:schemeClr val="dk2"/>
                </a:solidFill>
                <a:latin typeface="Times New Roman"/>
                <a:ea typeface="Times New Roman"/>
                <a:cs typeface="Times New Roman"/>
                <a:sym typeface="Times New Roman"/>
              </a:rPr>
              <a:t>Selby, C. C. (2015). Relationships. </a:t>
            </a:r>
            <a:r>
              <a:rPr i="1" lang="en" sz="900">
                <a:solidFill>
                  <a:schemeClr val="dk2"/>
                </a:solidFill>
                <a:latin typeface="Times New Roman"/>
                <a:ea typeface="Times New Roman"/>
                <a:cs typeface="Times New Roman"/>
                <a:sym typeface="Times New Roman"/>
              </a:rPr>
              <a:t>Proceedings of the Workshop in Primary and Secondary Computing Education on ZZZ - WiPSCE 15</a:t>
            </a:r>
            <a:r>
              <a:rPr lang="en" sz="900">
                <a:solidFill>
                  <a:schemeClr val="dk2"/>
                </a:solidFill>
                <a:latin typeface="Times New Roman"/>
                <a:ea typeface="Times New Roman"/>
                <a:cs typeface="Times New Roman"/>
                <a:sym typeface="Times New Roman"/>
              </a:rPr>
              <a:t>. doi:10.1145/2818314.2818315</a:t>
            </a:r>
            <a:endParaRPr sz="900">
              <a:solidFill>
                <a:schemeClr val="dk2"/>
              </a:solidFill>
              <a:latin typeface="Times New Roman"/>
              <a:ea typeface="Times New Roman"/>
              <a:cs typeface="Times New Roman"/>
              <a:sym typeface="Times New Roman"/>
            </a:endParaRPr>
          </a:p>
          <a:p>
            <a:pPr indent="-203200" lvl="0" marL="393700" rtl="0">
              <a:lnSpc>
                <a:spcPct val="200000"/>
              </a:lnSpc>
              <a:spcBef>
                <a:spcPts val="1500"/>
              </a:spcBef>
              <a:spcAft>
                <a:spcPts val="0"/>
              </a:spcAft>
              <a:buNone/>
            </a:pPr>
            <a:r>
              <a:t/>
            </a:r>
            <a:endParaRPr sz="900">
              <a:solidFill>
                <a:schemeClr val="dk2"/>
              </a:solidFill>
              <a:latin typeface="Times New Roman"/>
              <a:ea typeface="Times New Roman"/>
              <a:cs typeface="Times New Roman"/>
              <a:sym typeface="Times New Roman"/>
            </a:endParaRPr>
          </a:p>
          <a:p>
            <a:pPr indent="-203200" lvl="0" marL="393700" rtl="0">
              <a:lnSpc>
                <a:spcPct val="200000"/>
              </a:lnSpc>
              <a:spcBef>
                <a:spcPts val="1500"/>
              </a:spcBef>
              <a:spcAft>
                <a:spcPts val="0"/>
              </a:spcAft>
              <a:buClr>
                <a:schemeClr val="dk1"/>
              </a:buClr>
              <a:buSzPts val="1100"/>
              <a:buFont typeface="Arial"/>
              <a:buNone/>
            </a:pPr>
            <a:r>
              <a:t/>
            </a:r>
            <a:endParaRPr sz="900">
              <a:solidFill>
                <a:schemeClr val="dk2"/>
              </a:solidFill>
              <a:latin typeface="Times New Roman"/>
              <a:ea typeface="Times New Roman"/>
              <a:cs typeface="Times New Roman"/>
              <a:sym typeface="Times New Roman"/>
            </a:endParaRPr>
          </a:p>
          <a:p>
            <a:pPr indent="0" lvl="0" marL="457200" rtl="0">
              <a:lnSpc>
                <a:spcPct val="150000"/>
              </a:lnSpc>
              <a:spcBef>
                <a:spcPts val="1500"/>
              </a:spcBef>
              <a:spcAft>
                <a:spcPts val="0"/>
              </a:spcAft>
              <a:buNone/>
            </a:pPr>
            <a:r>
              <a:t/>
            </a:r>
            <a:endParaRPr>
              <a:solidFill>
                <a:schemeClr val="dk2"/>
              </a:solidFill>
            </a:endParaRPr>
          </a:p>
          <a:p>
            <a:pPr indent="0" lvl="0" marL="0" rtl="0">
              <a:lnSpc>
                <a:spcPct val="150000"/>
              </a:lnSpc>
              <a:spcBef>
                <a:spcPts val="600"/>
              </a:spcBef>
              <a:spcAft>
                <a:spcPts val="0"/>
              </a:spcAft>
              <a:buNone/>
            </a:pPr>
            <a:r>
              <a:t/>
            </a:r>
            <a:endParaRPr>
              <a:solidFill>
                <a:schemeClr val="dk2"/>
              </a:solidFill>
            </a:endParaRPr>
          </a:p>
          <a:p>
            <a:pPr indent="0" lvl="0" marL="914400" rtl="0">
              <a:lnSpc>
                <a:spcPct val="150000"/>
              </a:lnSpc>
              <a:spcBef>
                <a:spcPts val="600"/>
              </a:spcBef>
              <a:spcAft>
                <a:spcPts val="0"/>
              </a:spcAft>
              <a:buNone/>
            </a:pPr>
            <a:r>
              <a:t/>
            </a:r>
            <a:endParaRPr>
              <a:solidFill>
                <a:schemeClr val="dk2"/>
              </a:solidFill>
            </a:endParaRPr>
          </a:p>
          <a:p>
            <a:pPr indent="0" lvl="0" marL="0" rtl="0">
              <a:lnSpc>
                <a:spcPct val="150000"/>
              </a:lnSpc>
              <a:spcBef>
                <a:spcPts val="600"/>
              </a:spcBef>
              <a:spcAft>
                <a:spcPts val="0"/>
              </a:spcAft>
              <a:buNone/>
            </a:pPr>
            <a:r>
              <a:t/>
            </a:r>
            <a:endParaRPr>
              <a:solidFill>
                <a:schemeClr val="dk2"/>
              </a:solidFill>
            </a:endParaRPr>
          </a:p>
          <a:p>
            <a:pPr indent="0" lvl="0" marL="0" rtl="0">
              <a:lnSpc>
                <a:spcPct val="150000"/>
              </a:lnSpc>
              <a:spcBef>
                <a:spcPts val="600"/>
              </a:spcBef>
              <a:spcAft>
                <a:spcPts val="0"/>
              </a:spcAft>
              <a:buNone/>
            </a:pPr>
            <a:r>
              <a:t/>
            </a:r>
            <a:endParaRPr>
              <a:solidFill>
                <a:schemeClr val="dk2"/>
              </a:solidFill>
            </a:endParaRPr>
          </a:p>
          <a:p>
            <a:pPr indent="0" lvl="0" marL="457200" rtl="0">
              <a:lnSpc>
                <a:spcPct val="150000"/>
              </a:lnSpc>
              <a:spcBef>
                <a:spcPts val="600"/>
              </a:spcBef>
              <a:spcAft>
                <a:spcPts val="0"/>
              </a:spcAft>
              <a:buNone/>
            </a:pPr>
            <a:r>
              <a:t/>
            </a:r>
            <a:endParaRPr>
              <a:solidFill>
                <a:schemeClr val="dk2"/>
              </a:solidFill>
            </a:endParaRPr>
          </a:p>
          <a:p>
            <a:pPr indent="0" lvl="0" marL="0" rtl="0">
              <a:lnSpc>
                <a:spcPct val="150000"/>
              </a:lnSpc>
              <a:spcBef>
                <a:spcPts val="600"/>
              </a:spcBef>
              <a:spcAft>
                <a:spcPts val="0"/>
              </a:spcAft>
              <a:buNone/>
            </a:pPr>
            <a:r>
              <a:t/>
            </a:r>
            <a:endParaRPr>
              <a:solidFill>
                <a:schemeClr val="dk2"/>
              </a:solidFill>
            </a:endParaRPr>
          </a:p>
          <a:p>
            <a:pPr indent="0" lvl="0" marL="0" rtl="0">
              <a:lnSpc>
                <a:spcPct val="150000"/>
              </a:lnSpc>
              <a:spcBef>
                <a:spcPts val="600"/>
              </a:spcBef>
              <a:spcAft>
                <a:spcPts val="0"/>
              </a:spcAft>
              <a:buNone/>
            </a:pPr>
            <a:r>
              <a:t/>
            </a:r>
            <a:endParaRPr>
              <a:solidFill>
                <a:schemeClr val="dk2"/>
              </a:solidFill>
            </a:endParaRPr>
          </a:p>
          <a:p>
            <a:pPr indent="0" lvl="0" marL="0" rtl="0">
              <a:lnSpc>
                <a:spcPct val="150000"/>
              </a:lnSpc>
              <a:spcBef>
                <a:spcPts val="600"/>
              </a:spcBef>
              <a:spcAft>
                <a:spcPts val="0"/>
              </a:spcAft>
              <a:buNone/>
            </a:pPr>
            <a:r>
              <a:t/>
            </a:r>
            <a:endParaRPr/>
          </a:p>
          <a:p>
            <a:pPr indent="0" lvl="0" marL="0" rtl="0">
              <a:lnSpc>
                <a:spcPct val="150000"/>
              </a:lnSpc>
              <a:spcBef>
                <a:spcPts val="600"/>
              </a:spcBef>
              <a:spcAft>
                <a:spcPts val="0"/>
              </a:spcAft>
              <a:buNone/>
            </a:pPr>
            <a:r>
              <a:t/>
            </a:r>
            <a:endParaRPr/>
          </a:p>
          <a:p>
            <a:pPr indent="0" lvl="0" marL="0" rtl="0">
              <a:lnSpc>
                <a:spcPct val="150000"/>
              </a:lnSpc>
              <a:spcBef>
                <a:spcPts val="600"/>
              </a:spcBef>
              <a:spcAft>
                <a:spcPts val="0"/>
              </a:spcAft>
              <a:buNone/>
            </a:pPr>
            <a:r>
              <a:t/>
            </a:r>
            <a:endParaRPr/>
          </a:p>
        </p:txBody>
      </p:sp>
      <p:sp>
        <p:nvSpPr>
          <p:cNvPr id="171" name="Google Shape;171;p22"/>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172" name="Google Shape;172;p22"/>
          <p:cNvSpPr/>
          <p:nvPr/>
        </p:nvSpPr>
        <p:spPr>
          <a:xfrm>
            <a:off x="8054234" y="327815"/>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FFB6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3"/>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178" name="Google Shape;178;p23"/>
          <p:cNvSpPr txBox="1"/>
          <p:nvPr>
            <p:ph idx="4294967295" type="ctrTitle"/>
          </p:nvPr>
        </p:nvSpPr>
        <p:spPr>
          <a:xfrm>
            <a:off x="685800" y="1507150"/>
            <a:ext cx="6593700" cy="1159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9600">
                <a:solidFill>
                  <a:srgbClr val="FFB600"/>
                </a:solidFill>
              </a:rPr>
              <a:t>Thanks</a:t>
            </a:r>
            <a:r>
              <a:rPr lang="en" sz="9600">
                <a:solidFill>
                  <a:srgbClr val="FFB600"/>
                </a:solidFill>
              </a:rPr>
              <a:t>!</a:t>
            </a:r>
            <a:endParaRPr sz="9600">
              <a:solidFill>
                <a:srgbClr val="FFB600"/>
              </a:solidFill>
            </a:endParaRPr>
          </a:p>
        </p:txBody>
      </p:sp>
      <p:sp>
        <p:nvSpPr>
          <p:cNvPr id="179" name="Google Shape;179;p23"/>
          <p:cNvSpPr txBox="1"/>
          <p:nvPr>
            <p:ph idx="4294967295" type="subTitle"/>
          </p:nvPr>
        </p:nvSpPr>
        <p:spPr>
          <a:xfrm>
            <a:off x="685800" y="2860000"/>
            <a:ext cx="6593700" cy="1930500"/>
          </a:xfrm>
          <a:prstGeom prst="rect">
            <a:avLst/>
          </a:prstGeom>
        </p:spPr>
        <p:txBody>
          <a:bodyPr anchorCtr="0" anchor="t" bIns="91425" lIns="91425" spcFirstLastPara="1" rIns="91425" wrap="square" tIns="91425">
            <a:noAutofit/>
          </a:bodyPr>
          <a:lstStyle/>
          <a:p>
            <a:pPr indent="0" lvl="0" marL="0" rtl="0">
              <a:spcBef>
                <a:spcPts val="600"/>
              </a:spcBef>
              <a:spcAft>
                <a:spcPts val="0"/>
              </a:spcAft>
              <a:buNone/>
            </a:pPr>
            <a:r>
              <a:rPr b="1" lang="en" sz="3600"/>
              <a:t>Any questions?</a:t>
            </a:r>
            <a:endParaRPr b="1" sz="3600"/>
          </a:p>
          <a:p>
            <a:pPr indent="0" lvl="0" marL="0" rtl="0">
              <a:spcBef>
                <a:spcPts val="600"/>
              </a:spcBef>
              <a:spcAft>
                <a:spcPts val="0"/>
              </a:spcAft>
              <a:buClr>
                <a:schemeClr val="dk1"/>
              </a:buClr>
              <a:buSzPts val="1100"/>
              <a:buFont typeface="Arial"/>
              <a:buNone/>
            </a:pPr>
            <a:r>
              <a:t/>
            </a:r>
            <a:endParaRPr b="1" sz="3600"/>
          </a:p>
        </p:txBody>
      </p:sp>
      <p:sp>
        <p:nvSpPr>
          <p:cNvPr id="180" name="Google Shape;180;p23"/>
          <p:cNvSpPr/>
          <p:nvPr/>
        </p:nvSpPr>
        <p:spPr>
          <a:xfrm>
            <a:off x="8054234" y="327815"/>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FFB6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34343"/>
        </a:solidFill>
      </p:bgPr>
    </p:bg>
    <p:spTree>
      <p:nvGrpSpPr>
        <p:cNvPr id="66" name="Shape 66"/>
        <p:cNvGrpSpPr/>
        <p:nvPr/>
      </p:nvGrpSpPr>
      <p:grpSpPr>
        <a:xfrm>
          <a:off x="0" y="0"/>
          <a:ext cx="0" cy="0"/>
          <a:chOff x="0" y="0"/>
          <a:chExt cx="0" cy="0"/>
        </a:xfrm>
      </p:grpSpPr>
      <p:sp>
        <p:nvSpPr>
          <p:cNvPr id="67" name="Google Shape;67;p13"/>
          <p:cNvSpPr txBox="1"/>
          <p:nvPr>
            <p:ph type="ctrTitle"/>
          </p:nvPr>
        </p:nvSpPr>
        <p:spPr>
          <a:xfrm>
            <a:off x="685800" y="959601"/>
            <a:ext cx="7772400" cy="3487200"/>
          </a:xfrm>
          <a:prstGeom prst="rect">
            <a:avLst/>
          </a:prstGeom>
        </p:spPr>
        <p:txBody>
          <a:bodyPr anchorCtr="0" anchor="b" bIns="91425" lIns="91425" spcFirstLastPara="1" rIns="91425" wrap="square" tIns="91425">
            <a:noAutofit/>
          </a:bodyPr>
          <a:lstStyle/>
          <a:p>
            <a:pPr indent="0" lvl="0" marL="0">
              <a:lnSpc>
                <a:spcPct val="150000"/>
              </a:lnSpc>
              <a:spcBef>
                <a:spcPts val="0"/>
              </a:spcBef>
              <a:spcAft>
                <a:spcPts val="0"/>
              </a:spcAft>
              <a:buNone/>
            </a:pPr>
            <a:r>
              <a:rPr lang="en" sz="3600">
                <a:solidFill>
                  <a:schemeClr val="accent2"/>
                </a:solidFill>
              </a:rPr>
              <a:t>Writing effective questions for Automated Grading using Bloom’s Taxonomy </a:t>
            </a:r>
            <a:endParaRPr sz="3600">
              <a:solidFill>
                <a:schemeClr val="accent2"/>
              </a:solidFill>
            </a:endParaRPr>
          </a:p>
          <a:p>
            <a:pPr indent="0" lvl="0" marL="0">
              <a:lnSpc>
                <a:spcPct val="150000"/>
              </a:lnSpc>
              <a:spcBef>
                <a:spcPts val="0"/>
              </a:spcBef>
              <a:spcAft>
                <a:spcPts val="0"/>
              </a:spcAft>
              <a:buNone/>
            </a:pPr>
            <a:r>
              <a:rPr lang="en" sz="3600"/>
              <a:t>Perception</a:t>
            </a:r>
            <a:endParaRPr sz="1400"/>
          </a:p>
        </p:txBody>
      </p:sp>
      <p:grpSp>
        <p:nvGrpSpPr>
          <p:cNvPr id="68" name="Google Shape;68;p13"/>
          <p:cNvGrpSpPr/>
          <p:nvPr/>
        </p:nvGrpSpPr>
        <p:grpSpPr>
          <a:xfrm>
            <a:off x="7864658" y="371176"/>
            <a:ext cx="896264" cy="896314"/>
            <a:chOff x="570875" y="4322250"/>
            <a:chExt cx="443300" cy="443325"/>
          </a:xfrm>
        </p:grpSpPr>
        <p:sp>
          <p:nvSpPr>
            <p:cNvPr id="69" name="Google Shape;69;p13"/>
            <p:cNvSpPr/>
            <p:nvPr/>
          </p:nvSpPr>
          <p:spPr>
            <a:xfrm>
              <a:off x="570875" y="4322250"/>
              <a:ext cx="443300" cy="443325"/>
            </a:xfrm>
            <a:custGeom>
              <a:rect b="b" l="l" r="r" t="t"/>
              <a:pathLst>
                <a:path extrusionOk="0" h="17733" w="17732">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0" name="Google Shape;70;p13"/>
            <p:cNvSpPr/>
            <p:nvPr/>
          </p:nvSpPr>
          <p:spPr>
            <a:xfrm>
              <a:off x="597725" y="4665400"/>
              <a:ext cx="73300" cy="73300"/>
            </a:xfrm>
            <a:custGeom>
              <a:rect b="b" l="l" r="r" t="t"/>
              <a:pathLst>
                <a:path extrusionOk="0" h="2932" w="2932">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1" name="Google Shape;71;p13"/>
            <p:cNvSpPr/>
            <p:nvPr/>
          </p:nvSpPr>
          <p:spPr>
            <a:xfrm>
              <a:off x="654525" y="4708150"/>
              <a:ext cx="47025" cy="47025"/>
            </a:xfrm>
            <a:custGeom>
              <a:rect b="b" l="l" r="r" t="t"/>
              <a:pathLst>
                <a:path extrusionOk="0" h="1881" w="1881">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 name="Google Shape;72;p13"/>
            <p:cNvSpPr/>
            <p:nvPr/>
          </p:nvSpPr>
          <p:spPr>
            <a:xfrm>
              <a:off x="581250" y="4634875"/>
              <a:ext cx="47050" cy="47050"/>
            </a:xfrm>
            <a:custGeom>
              <a:rect b="b" l="l" r="r" t="t"/>
              <a:pathLst>
                <a:path extrusionOk="0" h="1882" w="1882">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4"/>
          <p:cNvSpPr txBox="1"/>
          <p:nvPr>
            <p:ph type="title"/>
          </p:nvPr>
        </p:nvSpPr>
        <p:spPr>
          <a:xfrm>
            <a:off x="922000" y="553975"/>
            <a:ext cx="6866100" cy="85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 Issue:</a:t>
            </a:r>
            <a:endParaRPr/>
          </a:p>
        </p:txBody>
      </p:sp>
      <p:sp>
        <p:nvSpPr>
          <p:cNvPr id="78" name="Google Shape;78;p14"/>
          <p:cNvSpPr txBox="1"/>
          <p:nvPr>
            <p:ph idx="1" type="body"/>
          </p:nvPr>
        </p:nvSpPr>
        <p:spPr>
          <a:xfrm>
            <a:off x="922000" y="1563525"/>
            <a:ext cx="6866100" cy="3187800"/>
          </a:xfrm>
          <a:prstGeom prst="rect">
            <a:avLst/>
          </a:prstGeom>
        </p:spPr>
        <p:txBody>
          <a:bodyPr anchorCtr="0" anchor="t" bIns="91425" lIns="91425" spcFirstLastPara="1" rIns="91425" wrap="square" tIns="91425">
            <a:noAutofit/>
          </a:bodyPr>
          <a:lstStyle/>
          <a:p>
            <a:pPr indent="-342900" lvl="0" marL="457200" rtl="0">
              <a:lnSpc>
                <a:spcPct val="150000"/>
              </a:lnSpc>
              <a:spcBef>
                <a:spcPts val="600"/>
              </a:spcBef>
              <a:spcAft>
                <a:spcPts val="0"/>
              </a:spcAft>
              <a:buSzPts val="1800"/>
              <a:buChar char="●"/>
            </a:pPr>
            <a:r>
              <a:rPr lang="en"/>
              <a:t>Intro CS courses are growing rapidly among majors and non-majors</a:t>
            </a:r>
            <a:endParaRPr/>
          </a:p>
          <a:p>
            <a:pPr indent="-342900" lvl="1" marL="914400" rtl="0">
              <a:lnSpc>
                <a:spcPct val="150000"/>
              </a:lnSpc>
              <a:spcBef>
                <a:spcPts val="0"/>
              </a:spcBef>
              <a:spcAft>
                <a:spcPts val="0"/>
              </a:spcAft>
              <a:buSzPts val="1800"/>
              <a:buChar char="○"/>
            </a:pPr>
            <a:r>
              <a:rPr lang="en"/>
              <a:t>Non-major intro courses increased 55% from 2005 to 2015 (CRA)</a:t>
            </a:r>
            <a:endParaRPr/>
          </a:p>
          <a:p>
            <a:pPr indent="-342900" lvl="1" marL="914400" rtl="0">
              <a:lnSpc>
                <a:spcPct val="150000"/>
              </a:lnSpc>
              <a:spcBef>
                <a:spcPts val="0"/>
              </a:spcBef>
              <a:spcAft>
                <a:spcPts val="0"/>
              </a:spcAft>
              <a:buSzPts val="1800"/>
              <a:buChar char="○"/>
            </a:pPr>
            <a:r>
              <a:rPr lang="en">
                <a:solidFill>
                  <a:schemeClr val="dk2"/>
                </a:solidFill>
              </a:rPr>
              <a:t>Autograders are crucial in supporting large classes</a:t>
            </a:r>
            <a:endParaRPr/>
          </a:p>
          <a:p>
            <a:pPr indent="-342900" lvl="0" marL="457200" rtl="0">
              <a:lnSpc>
                <a:spcPct val="150000"/>
              </a:lnSpc>
              <a:spcBef>
                <a:spcPts val="0"/>
              </a:spcBef>
              <a:spcAft>
                <a:spcPts val="0"/>
              </a:spcAft>
              <a:buSzPts val="1800"/>
              <a:buChar char="●"/>
            </a:pPr>
            <a:r>
              <a:rPr lang="en"/>
              <a:t>Students frustrated by autograded questions</a:t>
            </a:r>
            <a:endParaRPr>
              <a:solidFill>
                <a:schemeClr val="dk2"/>
              </a:solidFill>
            </a:endParaRPr>
          </a:p>
          <a:p>
            <a:pPr indent="0" lvl="0" marL="457200" rtl="0">
              <a:lnSpc>
                <a:spcPct val="150000"/>
              </a:lnSpc>
              <a:spcBef>
                <a:spcPts val="600"/>
              </a:spcBef>
              <a:spcAft>
                <a:spcPts val="0"/>
              </a:spcAft>
              <a:buNone/>
            </a:pPr>
            <a:r>
              <a:t/>
            </a:r>
            <a:endParaRPr>
              <a:solidFill>
                <a:schemeClr val="dk2"/>
              </a:solidFill>
            </a:endParaRPr>
          </a:p>
          <a:p>
            <a:pPr indent="0" lvl="0" marL="0" rtl="0">
              <a:lnSpc>
                <a:spcPct val="150000"/>
              </a:lnSpc>
              <a:spcBef>
                <a:spcPts val="600"/>
              </a:spcBef>
              <a:spcAft>
                <a:spcPts val="0"/>
              </a:spcAft>
              <a:buNone/>
            </a:pPr>
            <a:r>
              <a:t/>
            </a:r>
            <a:endParaRPr/>
          </a:p>
          <a:p>
            <a:pPr indent="0" lvl="0" marL="0">
              <a:lnSpc>
                <a:spcPct val="150000"/>
              </a:lnSpc>
              <a:spcBef>
                <a:spcPts val="600"/>
              </a:spcBef>
              <a:spcAft>
                <a:spcPts val="0"/>
              </a:spcAft>
              <a:buNone/>
            </a:pPr>
            <a:r>
              <a:t/>
            </a:r>
            <a:endParaRPr/>
          </a:p>
        </p:txBody>
      </p:sp>
      <p:sp>
        <p:nvSpPr>
          <p:cNvPr id="79" name="Google Shape;79;p14"/>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grpSp>
        <p:nvGrpSpPr>
          <p:cNvPr id="80" name="Google Shape;80;p14"/>
          <p:cNvGrpSpPr/>
          <p:nvPr/>
        </p:nvGrpSpPr>
        <p:grpSpPr>
          <a:xfrm>
            <a:off x="8119638" y="225980"/>
            <a:ext cx="539546" cy="879605"/>
            <a:chOff x="6730350" y="2315900"/>
            <a:chExt cx="257700" cy="420100"/>
          </a:xfrm>
        </p:grpSpPr>
        <p:sp>
          <p:nvSpPr>
            <p:cNvPr id="81" name="Google Shape;81;p14"/>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rgbClr val="FFB6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 name="Google Shape;82;p14"/>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rgbClr val="FFB6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3" name="Google Shape;83;p14"/>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FFB6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4" name="Google Shape;84;p14"/>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FFB6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5" name="Google Shape;85;p14"/>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FFB6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xEl>
                                              <p:pRg end="0" st="0"/>
                                            </p:txEl>
                                          </p:spTgt>
                                        </p:tgtEl>
                                        <p:attrNameLst>
                                          <p:attrName>style.visibility</p:attrName>
                                        </p:attrNameLst>
                                      </p:cBhvr>
                                      <p:to>
                                        <p:strVal val="visible"/>
                                      </p:to>
                                    </p:set>
                                    <p:animEffect filter="fade" transition="in">
                                      <p:cBhvr>
                                        <p:cTn dur="1000"/>
                                        <p:tgtEl>
                                          <p:spTgt spid="7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xEl>
                                              <p:pRg end="1" st="1"/>
                                            </p:txEl>
                                          </p:spTgt>
                                        </p:tgtEl>
                                        <p:attrNameLst>
                                          <p:attrName>style.visibility</p:attrName>
                                        </p:attrNameLst>
                                      </p:cBhvr>
                                      <p:to>
                                        <p:strVal val="visible"/>
                                      </p:to>
                                    </p:set>
                                    <p:animEffect filter="fade" transition="in">
                                      <p:cBhvr>
                                        <p:cTn dur="1000"/>
                                        <p:tgtEl>
                                          <p:spTgt spid="7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xEl>
                                              <p:pRg end="2" st="2"/>
                                            </p:txEl>
                                          </p:spTgt>
                                        </p:tgtEl>
                                        <p:attrNameLst>
                                          <p:attrName>style.visibility</p:attrName>
                                        </p:attrNameLst>
                                      </p:cBhvr>
                                      <p:to>
                                        <p:strVal val="visible"/>
                                      </p:to>
                                    </p:set>
                                    <p:animEffect filter="fade" transition="in">
                                      <p:cBhvr>
                                        <p:cTn dur="1000"/>
                                        <p:tgtEl>
                                          <p:spTgt spid="7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xEl>
                                              <p:pRg end="3" st="3"/>
                                            </p:txEl>
                                          </p:spTgt>
                                        </p:tgtEl>
                                        <p:attrNameLst>
                                          <p:attrName>style.visibility</p:attrName>
                                        </p:attrNameLst>
                                      </p:cBhvr>
                                      <p:to>
                                        <p:strVal val="visible"/>
                                      </p:to>
                                    </p:set>
                                    <p:animEffect filter="fade" transition="in">
                                      <p:cBhvr>
                                        <p:cTn dur="1000"/>
                                        <p:tgtEl>
                                          <p:spTgt spid="7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xEl>
                                              <p:pRg end="4" st="4"/>
                                            </p:txEl>
                                          </p:spTgt>
                                        </p:tgtEl>
                                        <p:attrNameLst>
                                          <p:attrName>style.visibility</p:attrName>
                                        </p:attrNameLst>
                                      </p:cBhvr>
                                      <p:to>
                                        <p:strVal val="visible"/>
                                      </p:to>
                                    </p:set>
                                    <p:animEffect filter="fade" transition="in">
                                      <p:cBhvr>
                                        <p:cTn dur="1000"/>
                                        <p:tgtEl>
                                          <p:spTgt spid="7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xEl>
                                              <p:pRg end="5" st="5"/>
                                            </p:txEl>
                                          </p:spTgt>
                                        </p:tgtEl>
                                        <p:attrNameLst>
                                          <p:attrName>style.visibility</p:attrName>
                                        </p:attrNameLst>
                                      </p:cBhvr>
                                      <p:to>
                                        <p:strVal val="visible"/>
                                      </p:to>
                                    </p:set>
                                    <p:animEffect filter="fade" transition="in">
                                      <p:cBhvr>
                                        <p:cTn dur="1000"/>
                                        <p:tgtEl>
                                          <p:spTgt spid="7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xEl>
                                              <p:pRg end="6" st="6"/>
                                            </p:txEl>
                                          </p:spTgt>
                                        </p:tgtEl>
                                        <p:attrNameLst>
                                          <p:attrName>style.visibility</p:attrName>
                                        </p:attrNameLst>
                                      </p:cBhvr>
                                      <p:to>
                                        <p:strVal val="visible"/>
                                      </p:to>
                                    </p:set>
                                    <p:animEffect filter="fade" transition="in">
                                      <p:cBhvr>
                                        <p:cTn dur="1000"/>
                                        <p:tgtEl>
                                          <p:spTgt spid="78">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5"/>
          <p:cNvSpPr txBox="1"/>
          <p:nvPr>
            <p:ph type="title"/>
          </p:nvPr>
        </p:nvSpPr>
        <p:spPr>
          <a:xfrm>
            <a:off x="922000" y="553975"/>
            <a:ext cx="6866100" cy="857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Related Work</a:t>
            </a:r>
            <a:endParaRPr/>
          </a:p>
        </p:txBody>
      </p:sp>
      <p:sp>
        <p:nvSpPr>
          <p:cNvPr id="91" name="Google Shape;91;p15"/>
          <p:cNvSpPr txBox="1"/>
          <p:nvPr>
            <p:ph idx="1" type="body"/>
          </p:nvPr>
        </p:nvSpPr>
        <p:spPr>
          <a:xfrm>
            <a:off x="922000" y="1563525"/>
            <a:ext cx="7132800" cy="2950500"/>
          </a:xfrm>
          <a:prstGeom prst="rect">
            <a:avLst/>
          </a:prstGeom>
        </p:spPr>
        <p:txBody>
          <a:bodyPr anchorCtr="0" anchor="t" bIns="91425" lIns="91425" spcFirstLastPara="1" rIns="91425" wrap="square" tIns="91425">
            <a:noAutofit/>
          </a:bodyPr>
          <a:lstStyle/>
          <a:p>
            <a:pPr indent="-342900" lvl="0" marL="457200" rtl="0">
              <a:lnSpc>
                <a:spcPct val="150000"/>
              </a:lnSpc>
              <a:spcBef>
                <a:spcPts val="600"/>
              </a:spcBef>
              <a:spcAft>
                <a:spcPts val="0"/>
              </a:spcAft>
              <a:buSzPts val="1800"/>
              <a:buChar char="●"/>
            </a:pPr>
            <a:r>
              <a:rPr lang="en">
                <a:solidFill>
                  <a:schemeClr val="dk2"/>
                </a:solidFill>
              </a:rPr>
              <a:t>Meta-Study found student perception was unclear</a:t>
            </a:r>
            <a:r>
              <a:rPr lang="en" sz="1200">
                <a:solidFill>
                  <a:schemeClr val="dk2"/>
                </a:solidFill>
              </a:rPr>
              <a:t> (Pettit)</a:t>
            </a:r>
            <a:endParaRPr sz="1200">
              <a:solidFill>
                <a:schemeClr val="dk2"/>
              </a:solidFill>
            </a:endParaRPr>
          </a:p>
          <a:p>
            <a:pPr indent="-342900" lvl="1" marL="914400" rtl="0">
              <a:lnSpc>
                <a:spcPct val="150000"/>
              </a:lnSpc>
              <a:spcBef>
                <a:spcPts val="0"/>
              </a:spcBef>
              <a:spcAft>
                <a:spcPts val="0"/>
              </a:spcAft>
              <a:buSzPts val="1800"/>
              <a:buChar char="○"/>
            </a:pPr>
            <a:r>
              <a:rPr lang="en">
                <a:solidFill>
                  <a:schemeClr val="dk2"/>
                </a:solidFill>
              </a:rPr>
              <a:t>12 papers, 8 positive, 4 negative </a:t>
            </a:r>
            <a:endParaRPr>
              <a:solidFill>
                <a:schemeClr val="dk2"/>
              </a:solidFill>
            </a:endParaRPr>
          </a:p>
          <a:p>
            <a:pPr indent="-342900" lvl="1" marL="914400" rtl="0">
              <a:lnSpc>
                <a:spcPct val="150000"/>
              </a:lnSpc>
              <a:spcBef>
                <a:spcPts val="0"/>
              </a:spcBef>
              <a:spcAft>
                <a:spcPts val="0"/>
              </a:spcAft>
              <a:buSzPts val="1800"/>
              <a:buChar char="○"/>
            </a:pPr>
            <a:r>
              <a:rPr lang="en">
                <a:solidFill>
                  <a:schemeClr val="dk2"/>
                </a:solidFill>
              </a:rPr>
              <a:t>9 were 10+ years old</a:t>
            </a:r>
            <a:endParaRPr sz="1200">
              <a:solidFill>
                <a:schemeClr val="dk2"/>
              </a:solidFill>
            </a:endParaRPr>
          </a:p>
          <a:p>
            <a:pPr indent="0" lvl="0" marL="0" rtl="0">
              <a:lnSpc>
                <a:spcPct val="150000"/>
              </a:lnSpc>
              <a:spcBef>
                <a:spcPts val="480"/>
              </a:spcBef>
              <a:spcAft>
                <a:spcPts val="0"/>
              </a:spcAft>
              <a:buNone/>
            </a:pPr>
            <a:r>
              <a:rPr lang="en">
                <a:solidFill>
                  <a:schemeClr val="accent1"/>
                </a:solidFill>
              </a:rPr>
              <a:t>Likes: </a:t>
            </a:r>
            <a:r>
              <a:rPr lang="en">
                <a:solidFill>
                  <a:schemeClr val="dk2"/>
                </a:solidFill>
              </a:rPr>
              <a:t>Instant feedback, self-paced, multiple attempts </a:t>
            </a:r>
            <a:r>
              <a:rPr lang="en" sz="1200">
                <a:solidFill>
                  <a:schemeClr val="dk2"/>
                </a:solidFill>
              </a:rPr>
              <a:t>(Benotti, Selby)</a:t>
            </a:r>
            <a:endParaRPr>
              <a:solidFill>
                <a:schemeClr val="dk2"/>
              </a:solidFill>
            </a:endParaRPr>
          </a:p>
          <a:p>
            <a:pPr indent="0" lvl="0" marL="0" rtl="0">
              <a:lnSpc>
                <a:spcPct val="150000"/>
              </a:lnSpc>
              <a:spcBef>
                <a:spcPts val="480"/>
              </a:spcBef>
              <a:spcAft>
                <a:spcPts val="0"/>
              </a:spcAft>
              <a:buNone/>
            </a:pPr>
            <a:r>
              <a:rPr lang="en">
                <a:solidFill>
                  <a:schemeClr val="accent1"/>
                </a:solidFill>
              </a:rPr>
              <a:t>Dislikes: </a:t>
            </a:r>
            <a:r>
              <a:rPr lang="en">
                <a:solidFill>
                  <a:schemeClr val="dk2"/>
                </a:solidFill>
              </a:rPr>
              <a:t>Precision required from code, grading w/out people </a:t>
            </a:r>
            <a:r>
              <a:rPr lang="en" sz="1200">
                <a:solidFill>
                  <a:schemeClr val="dk2"/>
                </a:solidFill>
              </a:rPr>
              <a:t>(Pettit)</a:t>
            </a:r>
            <a:endParaRPr>
              <a:solidFill>
                <a:schemeClr val="dk2"/>
              </a:solidFill>
            </a:endParaRPr>
          </a:p>
          <a:p>
            <a:pPr indent="0" lvl="0" marL="0" rtl="0">
              <a:lnSpc>
                <a:spcPct val="150000"/>
              </a:lnSpc>
              <a:spcBef>
                <a:spcPts val="480"/>
              </a:spcBef>
              <a:spcAft>
                <a:spcPts val="0"/>
              </a:spcAft>
              <a:buNone/>
            </a:pPr>
            <a:r>
              <a:t/>
            </a:r>
            <a:endParaRPr>
              <a:solidFill>
                <a:schemeClr val="dk2"/>
              </a:solidFill>
            </a:endParaRPr>
          </a:p>
          <a:p>
            <a:pPr indent="0" lvl="0" marL="457200" rtl="0">
              <a:lnSpc>
                <a:spcPct val="150000"/>
              </a:lnSpc>
              <a:spcBef>
                <a:spcPts val="600"/>
              </a:spcBef>
              <a:spcAft>
                <a:spcPts val="0"/>
              </a:spcAft>
              <a:buNone/>
            </a:pPr>
            <a:r>
              <a:t/>
            </a:r>
            <a:endParaRPr>
              <a:solidFill>
                <a:schemeClr val="dk2"/>
              </a:solidFill>
            </a:endParaRPr>
          </a:p>
          <a:p>
            <a:pPr indent="0" lvl="0" marL="914400" rtl="0">
              <a:lnSpc>
                <a:spcPct val="150000"/>
              </a:lnSpc>
              <a:spcBef>
                <a:spcPts val="600"/>
              </a:spcBef>
              <a:spcAft>
                <a:spcPts val="0"/>
              </a:spcAft>
              <a:buNone/>
            </a:pPr>
            <a:r>
              <a:t/>
            </a:r>
            <a:endParaRPr>
              <a:solidFill>
                <a:schemeClr val="dk2"/>
              </a:solidFill>
            </a:endParaRPr>
          </a:p>
          <a:p>
            <a:pPr indent="0" lvl="0" marL="0" rtl="0">
              <a:lnSpc>
                <a:spcPct val="150000"/>
              </a:lnSpc>
              <a:spcBef>
                <a:spcPts val="600"/>
              </a:spcBef>
              <a:spcAft>
                <a:spcPts val="0"/>
              </a:spcAft>
              <a:buNone/>
            </a:pPr>
            <a:r>
              <a:t/>
            </a:r>
            <a:endParaRPr>
              <a:solidFill>
                <a:schemeClr val="dk2"/>
              </a:solidFill>
            </a:endParaRPr>
          </a:p>
          <a:p>
            <a:pPr indent="0" lvl="0" marL="0" rtl="0">
              <a:lnSpc>
                <a:spcPct val="150000"/>
              </a:lnSpc>
              <a:spcBef>
                <a:spcPts val="600"/>
              </a:spcBef>
              <a:spcAft>
                <a:spcPts val="0"/>
              </a:spcAft>
              <a:buNone/>
            </a:pPr>
            <a:r>
              <a:t/>
            </a:r>
            <a:endParaRPr>
              <a:solidFill>
                <a:schemeClr val="dk2"/>
              </a:solidFill>
            </a:endParaRPr>
          </a:p>
          <a:p>
            <a:pPr indent="0" lvl="0" marL="457200" rtl="0">
              <a:lnSpc>
                <a:spcPct val="150000"/>
              </a:lnSpc>
              <a:spcBef>
                <a:spcPts val="600"/>
              </a:spcBef>
              <a:spcAft>
                <a:spcPts val="0"/>
              </a:spcAft>
              <a:buNone/>
            </a:pPr>
            <a:r>
              <a:t/>
            </a:r>
            <a:endParaRPr>
              <a:solidFill>
                <a:schemeClr val="dk2"/>
              </a:solidFill>
            </a:endParaRPr>
          </a:p>
          <a:p>
            <a:pPr indent="0" lvl="0" marL="0" rtl="0">
              <a:lnSpc>
                <a:spcPct val="150000"/>
              </a:lnSpc>
              <a:spcBef>
                <a:spcPts val="600"/>
              </a:spcBef>
              <a:spcAft>
                <a:spcPts val="0"/>
              </a:spcAft>
              <a:buNone/>
            </a:pPr>
            <a:r>
              <a:t/>
            </a:r>
            <a:endParaRPr>
              <a:solidFill>
                <a:schemeClr val="dk2"/>
              </a:solidFill>
            </a:endParaRPr>
          </a:p>
          <a:p>
            <a:pPr indent="0" lvl="0" marL="0" rtl="0">
              <a:lnSpc>
                <a:spcPct val="150000"/>
              </a:lnSpc>
              <a:spcBef>
                <a:spcPts val="600"/>
              </a:spcBef>
              <a:spcAft>
                <a:spcPts val="0"/>
              </a:spcAft>
              <a:buNone/>
            </a:pPr>
            <a:r>
              <a:t/>
            </a:r>
            <a:endParaRPr>
              <a:solidFill>
                <a:schemeClr val="dk2"/>
              </a:solidFill>
            </a:endParaRPr>
          </a:p>
          <a:p>
            <a:pPr indent="0" lvl="0" marL="0" rtl="0">
              <a:lnSpc>
                <a:spcPct val="150000"/>
              </a:lnSpc>
              <a:spcBef>
                <a:spcPts val="600"/>
              </a:spcBef>
              <a:spcAft>
                <a:spcPts val="0"/>
              </a:spcAft>
              <a:buNone/>
            </a:pPr>
            <a:r>
              <a:t/>
            </a:r>
            <a:endParaRPr/>
          </a:p>
          <a:p>
            <a:pPr indent="0" lvl="0" marL="0" rtl="0">
              <a:lnSpc>
                <a:spcPct val="150000"/>
              </a:lnSpc>
              <a:spcBef>
                <a:spcPts val="600"/>
              </a:spcBef>
              <a:spcAft>
                <a:spcPts val="0"/>
              </a:spcAft>
              <a:buNone/>
            </a:pPr>
            <a:r>
              <a:t/>
            </a:r>
            <a:endParaRPr/>
          </a:p>
          <a:p>
            <a:pPr indent="0" lvl="0" marL="0" rtl="0">
              <a:lnSpc>
                <a:spcPct val="150000"/>
              </a:lnSpc>
              <a:spcBef>
                <a:spcPts val="600"/>
              </a:spcBef>
              <a:spcAft>
                <a:spcPts val="0"/>
              </a:spcAft>
              <a:buNone/>
            </a:pPr>
            <a:r>
              <a:t/>
            </a:r>
            <a:endParaRPr/>
          </a:p>
        </p:txBody>
      </p:sp>
      <p:sp>
        <p:nvSpPr>
          <p:cNvPr id="92" name="Google Shape;92;p15"/>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grpSp>
        <p:nvGrpSpPr>
          <p:cNvPr id="93" name="Google Shape;93;p15"/>
          <p:cNvGrpSpPr/>
          <p:nvPr/>
        </p:nvGrpSpPr>
        <p:grpSpPr>
          <a:xfrm>
            <a:off x="8054838" y="308799"/>
            <a:ext cx="796168" cy="763718"/>
            <a:chOff x="5241175" y="4959100"/>
            <a:chExt cx="539775" cy="517775"/>
          </a:xfrm>
        </p:grpSpPr>
        <p:sp>
          <p:nvSpPr>
            <p:cNvPr id="94" name="Google Shape;94;p15"/>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FFB6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5" name="Google Shape;95;p15"/>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FFB6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6" name="Google Shape;96;p15"/>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FFB6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7" name="Google Shape;97;p15"/>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FFB6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8" name="Google Shape;98;p15"/>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FFB6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9" name="Google Shape;99;p15"/>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FFB6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0" st="0"/>
                                            </p:txEl>
                                          </p:spTgt>
                                        </p:tgtEl>
                                        <p:attrNameLst>
                                          <p:attrName>style.visibility</p:attrName>
                                        </p:attrNameLst>
                                      </p:cBhvr>
                                      <p:to>
                                        <p:strVal val="visible"/>
                                      </p:to>
                                    </p:set>
                                    <p:animEffect filter="fade" transition="in">
                                      <p:cBhvr>
                                        <p:cTn dur="1000"/>
                                        <p:tgtEl>
                                          <p:spTgt spid="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1" st="1"/>
                                            </p:txEl>
                                          </p:spTgt>
                                        </p:tgtEl>
                                        <p:attrNameLst>
                                          <p:attrName>style.visibility</p:attrName>
                                        </p:attrNameLst>
                                      </p:cBhvr>
                                      <p:to>
                                        <p:strVal val="visible"/>
                                      </p:to>
                                    </p:set>
                                    <p:animEffect filter="fade" transition="in">
                                      <p:cBhvr>
                                        <p:cTn dur="1000"/>
                                        <p:tgtEl>
                                          <p:spTgt spid="9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2" st="2"/>
                                            </p:txEl>
                                          </p:spTgt>
                                        </p:tgtEl>
                                        <p:attrNameLst>
                                          <p:attrName>style.visibility</p:attrName>
                                        </p:attrNameLst>
                                      </p:cBhvr>
                                      <p:to>
                                        <p:strVal val="visible"/>
                                      </p:to>
                                    </p:set>
                                    <p:animEffect filter="fade" transition="in">
                                      <p:cBhvr>
                                        <p:cTn dur="1000"/>
                                        <p:tgtEl>
                                          <p:spTgt spid="9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3" st="3"/>
                                            </p:txEl>
                                          </p:spTgt>
                                        </p:tgtEl>
                                        <p:attrNameLst>
                                          <p:attrName>style.visibility</p:attrName>
                                        </p:attrNameLst>
                                      </p:cBhvr>
                                      <p:to>
                                        <p:strVal val="visible"/>
                                      </p:to>
                                    </p:set>
                                    <p:animEffect filter="fade" transition="in">
                                      <p:cBhvr>
                                        <p:cTn dur="1000"/>
                                        <p:tgtEl>
                                          <p:spTgt spid="9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4" st="4"/>
                                            </p:txEl>
                                          </p:spTgt>
                                        </p:tgtEl>
                                        <p:attrNameLst>
                                          <p:attrName>style.visibility</p:attrName>
                                        </p:attrNameLst>
                                      </p:cBhvr>
                                      <p:to>
                                        <p:strVal val="visible"/>
                                      </p:to>
                                    </p:set>
                                    <p:animEffect filter="fade" transition="in">
                                      <p:cBhvr>
                                        <p:cTn dur="1000"/>
                                        <p:tgtEl>
                                          <p:spTgt spid="9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5" st="5"/>
                                            </p:txEl>
                                          </p:spTgt>
                                        </p:tgtEl>
                                        <p:attrNameLst>
                                          <p:attrName>style.visibility</p:attrName>
                                        </p:attrNameLst>
                                      </p:cBhvr>
                                      <p:to>
                                        <p:strVal val="visible"/>
                                      </p:to>
                                    </p:set>
                                    <p:animEffect filter="fade" transition="in">
                                      <p:cBhvr>
                                        <p:cTn dur="1000"/>
                                        <p:tgtEl>
                                          <p:spTgt spid="9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6" st="6"/>
                                            </p:txEl>
                                          </p:spTgt>
                                        </p:tgtEl>
                                        <p:attrNameLst>
                                          <p:attrName>style.visibility</p:attrName>
                                        </p:attrNameLst>
                                      </p:cBhvr>
                                      <p:to>
                                        <p:strVal val="visible"/>
                                      </p:to>
                                    </p:set>
                                    <p:animEffect filter="fade" transition="in">
                                      <p:cBhvr>
                                        <p:cTn dur="1000"/>
                                        <p:tgtEl>
                                          <p:spTgt spid="9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7" st="7"/>
                                            </p:txEl>
                                          </p:spTgt>
                                        </p:tgtEl>
                                        <p:attrNameLst>
                                          <p:attrName>style.visibility</p:attrName>
                                        </p:attrNameLst>
                                      </p:cBhvr>
                                      <p:to>
                                        <p:strVal val="visible"/>
                                      </p:to>
                                    </p:set>
                                    <p:animEffect filter="fade" transition="in">
                                      <p:cBhvr>
                                        <p:cTn dur="1000"/>
                                        <p:tgtEl>
                                          <p:spTgt spid="9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8" st="8"/>
                                            </p:txEl>
                                          </p:spTgt>
                                        </p:tgtEl>
                                        <p:attrNameLst>
                                          <p:attrName>style.visibility</p:attrName>
                                        </p:attrNameLst>
                                      </p:cBhvr>
                                      <p:to>
                                        <p:strVal val="visible"/>
                                      </p:to>
                                    </p:set>
                                    <p:animEffect filter="fade" transition="in">
                                      <p:cBhvr>
                                        <p:cTn dur="1000"/>
                                        <p:tgtEl>
                                          <p:spTgt spid="9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9" st="9"/>
                                            </p:txEl>
                                          </p:spTgt>
                                        </p:tgtEl>
                                        <p:attrNameLst>
                                          <p:attrName>style.visibility</p:attrName>
                                        </p:attrNameLst>
                                      </p:cBhvr>
                                      <p:to>
                                        <p:strVal val="visible"/>
                                      </p:to>
                                    </p:set>
                                    <p:animEffect filter="fade" transition="in">
                                      <p:cBhvr>
                                        <p:cTn dur="1000"/>
                                        <p:tgtEl>
                                          <p:spTgt spid="91">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10" st="10"/>
                                            </p:txEl>
                                          </p:spTgt>
                                        </p:tgtEl>
                                        <p:attrNameLst>
                                          <p:attrName>style.visibility</p:attrName>
                                        </p:attrNameLst>
                                      </p:cBhvr>
                                      <p:to>
                                        <p:strVal val="visible"/>
                                      </p:to>
                                    </p:set>
                                    <p:animEffect filter="fade" transition="in">
                                      <p:cBhvr>
                                        <p:cTn dur="1000"/>
                                        <p:tgtEl>
                                          <p:spTgt spid="91">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11" st="11"/>
                                            </p:txEl>
                                          </p:spTgt>
                                        </p:tgtEl>
                                        <p:attrNameLst>
                                          <p:attrName>style.visibility</p:attrName>
                                        </p:attrNameLst>
                                      </p:cBhvr>
                                      <p:to>
                                        <p:strVal val="visible"/>
                                      </p:to>
                                    </p:set>
                                    <p:animEffect filter="fade" transition="in">
                                      <p:cBhvr>
                                        <p:cTn dur="1000"/>
                                        <p:tgtEl>
                                          <p:spTgt spid="91">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12" st="12"/>
                                            </p:txEl>
                                          </p:spTgt>
                                        </p:tgtEl>
                                        <p:attrNameLst>
                                          <p:attrName>style.visibility</p:attrName>
                                        </p:attrNameLst>
                                      </p:cBhvr>
                                      <p:to>
                                        <p:strVal val="visible"/>
                                      </p:to>
                                    </p:set>
                                    <p:animEffect filter="fade" transition="in">
                                      <p:cBhvr>
                                        <p:cTn dur="1000"/>
                                        <p:tgtEl>
                                          <p:spTgt spid="91">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13" st="13"/>
                                            </p:txEl>
                                          </p:spTgt>
                                        </p:tgtEl>
                                        <p:attrNameLst>
                                          <p:attrName>style.visibility</p:attrName>
                                        </p:attrNameLst>
                                      </p:cBhvr>
                                      <p:to>
                                        <p:strVal val="visible"/>
                                      </p:to>
                                    </p:set>
                                    <p:animEffect filter="fade" transition="in">
                                      <p:cBhvr>
                                        <p:cTn dur="1000"/>
                                        <p:tgtEl>
                                          <p:spTgt spid="91">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14" st="14"/>
                                            </p:txEl>
                                          </p:spTgt>
                                        </p:tgtEl>
                                        <p:attrNameLst>
                                          <p:attrName>style.visibility</p:attrName>
                                        </p:attrNameLst>
                                      </p:cBhvr>
                                      <p:to>
                                        <p:strVal val="visible"/>
                                      </p:to>
                                    </p:set>
                                    <p:animEffect filter="fade" transition="in">
                                      <p:cBhvr>
                                        <p:cTn dur="1000"/>
                                        <p:tgtEl>
                                          <p:spTgt spid="91">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15" st="15"/>
                                            </p:txEl>
                                          </p:spTgt>
                                        </p:tgtEl>
                                        <p:attrNameLst>
                                          <p:attrName>style.visibility</p:attrName>
                                        </p:attrNameLst>
                                      </p:cBhvr>
                                      <p:to>
                                        <p:strVal val="visible"/>
                                      </p:to>
                                    </p:set>
                                    <p:animEffect filter="fade" transition="in">
                                      <p:cBhvr>
                                        <p:cTn dur="1000"/>
                                        <p:tgtEl>
                                          <p:spTgt spid="91">
                                            <p:txEl>
                                              <p:pRg end="15" st="1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6"/>
          <p:cNvSpPr txBox="1"/>
          <p:nvPr>
            <p:ph type="title"/>
          </p:nvPr>
        </p:nvSpPr>
        <p:spPr>
          <a:xfrm>
            <a:off x="1692534" y="535950"/>
            <a:ext cx="5866200" cy="675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5" name="Google Shape;105;p16"/>
          <p:cNvSpPr txBox="1"/>
          <p:nvPr>
            <p:ph idx="1" type="body"/>
          </p:nvPr>
        </p:nvSpPr>
        <p:spPr>
          <a:xfrm>
            <a:off x="6579075" y="1938275"/>
            <a:ext cx="2025300" cy="3247500"/>
          </a:xfrm>
          <a:prstGeom prst="rect">
            <a:avLst/>
          </a:prstGeom>
        </p:spPr>
        <p:txBody>
          <a:bodyPr anchorCtr="0" anchor="t" bIns="91425" lIns="91425" spcFirstLastPara="1" rIns="91425" wrap="square" tIns="91425">
            <a:noAutofit/>
          </a:bodyPr>
          <a:lstStyle/>
          <a:p>
            <a:pPr indent="0" lvl="0" marL="0">
              <a:spcBef>
                <a:spcPts val="600"/>
              </a:spcBef>
              <a:spcAft>
                <a:spcPts val="0"/>
              </a:spcAft>
              <a:buNone/>
            </a:pPr>
            <a:r>
              <a:rPr b="1" lang="en">
                <a:solidFill>
                  <a:schemeClr val="accent1"/>
                </a:solidFill>
                <a:latin typeface="Raleway"/>
                <a:ea typeface="Raleway"/>
                <a:cs typeface="Raleway"/>
                <a:sym typeface="Raleway"/>
              </a:rPr>
              <a:t>How can we improve the student experience?</a:t>
            </a:r>
            <a:endParaRPr b="1">
              <a:solidFill>
                <a:schemeClr val="accent1"/>
              </a:solidFill>
              <a:latin typeface="Raleway"/>
              <a:ea typeface="Raleway"/>
              <a:cs typeface="Raleway"/>
              <a:sym typeface="Raleway"/>
            </a:endParaRPr>
          </a:p>
        </p:txBody>
      </p:sp>
      <p:sp>
        <p:nvSpPr>
          <p:cNvPr id="106" name="Google Shape;106;p16"/>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107" name="Google Shape;107;p16"/>
          <p:cNvPicPr preferRelativeResize="0"/>
          <p:nvPr/>
        </p:nvPicPr>
        <p:blipFill>
          <a:blip r:embed="rId3">
            <a:alphaModFix/>
          </a:blip>
          <a:stretch>
            <a:fillRect/>
          </a:stretch>
        </p:blipFill>
        <p:spPr>
          <a:xfrm>
            <a:off x="669625" y="535952"/>
            <a:ext cx="5866197" cy="1660648"/>
          </a:xfrm>
          <a:prstGeom prst="rect">
            <a:avLst/>
          </a:prstGeom>
          <a:noFill/>
          <a:ln>
            <a:noFill/>
          </a:ln>
        </p:spPr>
      </p:pic>
      <p:pic>
        <p:nvPicPr>
          <p:cNvPr id="108" name="Google Shape;108;p16"/>
          <p:cNvPicPr preferRelativeResize="0"/>
          <p:nvPr/>
        </p:nvPicPr>
        <p:blipFill>
          <a:blip r:embed="rId4">
            <a:alphaModFix/>
          </a:blip>
          <a:stretch>
            <a:fillRect/>
          </a:stretch>
        </p:blipFill>
        <p:spPr>
          <a:xfrm>
            <a:off x="669613" y="2196600"/>
            <a:ext cx="5801675" cy="2867949"/>
          </a:xfrm>
          <a:prstGeom prst="rect">
            <a:avLst/>
          </a:prstGeom>
          <a:noFill/>
          <a:ln>
            <a:noFill/>
          </a:ln>
        </p:spPr>
      </p:pic>
      <p:pic>
        <p:nvPicPr>
          <p:cNvPr id="109" name="Google Shape;109;p16"/>
          <p:cNvPicPr preferRelativeResize="0"/>
          <p:nvPr/>
        </p:nvPicPr>
        <p:blipFill>
          <a:blip r:embed="rId5">
            <a:alphaModFix/>
          </a:blip>
          <a:stretch>
            <a:fillRect/>
          </a:stretch>
        </p:blipFill>
        <p:spPr>
          <a:xfrm>
            <a:off x="4751225" y="4239575"/>
            <a:ext cx="1599026" cy="605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17"/>
          <p:cNvSpPr txBox="1"/>
          <p:nvPr>
            <p:ph type="title"/>
          </p:nvPr>
        </p:nvSpPr>
        <p:spPr>
          <a:xfrm>
            <a:off x="922000" y="553975"/>
            <a:ext cx="6866100" cy="857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Purpose</a:t>
            </a:r>
            <a:endParaRPr/>
          </a:p>
        </p:txBody>
      </p:sp>
      <p:sp>
        <p:nvSpPr>
          <p:cNvPr id="115" name="Google Shape;115;p17"/>
          <p:cNvSpPr txBox="1"/>
          <p:nvPr>
            <p:ph idx="1" type="body"/>
          </p:nvPr>
        </p:nvSpPr>
        <p:spPr>
          <a:xfrm>
            <a:off x="922000" y="1563526"/>
            <a:ext cx="6866100" cy="2366100"/>
          </a:xfrm>
          <a:prstGeom prst="rect">
            <a:avLst/>
          </a:prstGeom>
        </p:spPr>
        <p:txBody>
          <a:bodyPr anchorCtr="0" anchor="t" bIns="91425" lIns="91425" spcFirstLastPara="1" rIns="91425" wrap="square" tIns="91425">
            <a:noAutofit/>
          </a:bodyPr>
          <a:lstStyle/>
          <a:p>
            <a:pPr indent="0" lvl="0" marL="0" marR="0" rtl="0" algn="l">
              <a:lnSpc>
                <a:spcPct val="150000"/>
              </a:lnSpc>
              <a:spcBef>
                <a:spcPts val="600"/>
              </a:spcBef>
              <a:spcAft>
                <a:spcPts val="0"/>
              </a:spcAft>
              <a:buNone/>
            </a:pPr>
            <a:r>
              <a:rPr lang="en"/>
              <a:t>Our study seeks to b</a:t>
            </a:r>
            <a:r>
              <a:rPr lang="en"/>
              <a:t>etter the student learning experience by scaling the complexity of autograded questions</a:t>
            </a:r>
            <a:endParaRPr>
              <a:solidFill>
                <a:schemeClr val="dk2"/>
              </a:solidFill>
            </a:endParaRPr>
          </a:p>
          <a:p>
            <a:pPr indent="0" lvl="0" marL="0" rtl="0">
              <a:lnSpc>
                <a:spcPct val="150000"/>
              </a:lnSpc>
              <a:spcBef>
                <a:spcPts val="600"/>
              </a:spcBef>
              <a:spcAft>
                <a:spcPts val="0"/>
              </a:spcAft>
              <a:buNone/>
            </a:pPr>
            <a:r>
              <a:t/>
            </a:r>
            <a:endParaRPr/>
          </a:p>
          <a:p>
            <a:pPr indent="0" lvl="0" marL="0" rtl="0">
              <a:lnSpc>
                <a:spcPct val="150000"/>
              </a:lnSpc>
              <a:spcBef>
                <a:spcPts val="600"/>
              </a:spcBef>
              <a:spcAft>
                <a:spcPts val="0"/>
              </a:spcAft>
              <a:buNone/>
            </a:pPr>
            <a:r>
              <a:t/>
            </a:r>
            <a:endParaRPr/>
          </a:p>
        </p:txBody>
      </p:sp>
      <p:sp>
        <p:nvSpPr>
          <p:cNvPr id="116" name="Google Shape;116;p17"/>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117" name="Google Shape;117;p17"/>
          <p:cNvSpPr/>
          <p:nvPr/>
        </p:nvSpPr>
        <p:spPr>
          <a:xfrm>
            <a:off x="8055177" y="292676"/>
            <a:ext cx="796167" cy="796157"/>
          </a:xfrm>
          <a:custGeom>
            <a:rect b="b" l="l" r="r" t="t"/>
            <a:pathLst>
              <a:path extrusionOk="0" h="16071" w="16072">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FB6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0" st="0"/>
                                            </p:txEl>
                                          </p:spTgt>
                                        </p:tgtEl>
                                        <p:attrNameLst>
                                          <p:attrName>style.visibility</p:attrName>
                                        </p:attrNameLst>
                                      </p:cBhvr>
                                      <p:to>
                                        <p:strVal val="visible"/>
                                      </p:to>
                                    </p:set>
                                    <p:animEffect filter="fade" transition="in">
                                      <p:cBhvr>
                                        <p:cTn dur="1000"/>
                                        <p:tgtEl>
                                          <p:spTgt spid="1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1" st="1"/>
                                            </p:txEl>
                                          </p:spTgt>
                                        </p:tgtEl>
                                        <p:attrNameLst>
                                          <p:attrName>style.visibility</p:attrName>
                                        </p:attrNameLst>
                                      </p:cBhvr>
                                      <p:to>
                                        <p:strVal val="visible"/>
                                      </p:to>
                                    </p:set>
                                    <p:animEffect filter="fade" transition="in">
                                      <p:cBhvr>
                                        <p:cTn dur="1000"/>
                                        <p:tgtEl>
                                          <p:spTgt spid="11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2" st="2"/>
                                            </p:txEl>
                                          </p:spTgt>
                                        </p:tgtEl>
                                        <p:attrNameLst>
                                          <p:attrName>style.visibility</p:attrName>
                                        </p:attrNameLst>
                                      </p:cBhvr>
                                      <p:to>
                                        <p:strVal val="visible"/>
                                      </p:to>
                                    </p:set>
                                    <p:animEffect filter="fade" transition="in">
                                      <p:cBhvr>
                                        <p:cTn dur="1000"/>
                                        <p:tgtEl>
                                          <p:spTgt spid="11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pic>
        <p:nvPicPr>
          <p:cNvPr id="122" name="Google Shape;122;p18"/>
          <p:cNvPicPr preferRelativeResize="0"/>
          <p:nvPr/>
        </p:nvPicPr>
        <p:blipFill rotWithShape="1">
          <a:blip r:embed="rId3">
            <a:alphaModFix/>
          </a:blip>
          <a:srcRect b="2188" l="5757" r="4282" t="1804"/>
          <a:stretch/>
        </p:blipFill>
        <p:spPr>
          <a:xfrm>
            <a:off x="6088550" y="2395150"/>
            <a:ext cx="2387526" cy="2033900"/>
          </a:xfrm>
          <a:prstGeom prst="rect">
            <a:avLst/>
          </a:prstGeom>
          <a:noFill/>
          <a:ln>
            <a:noFill/>
          </a:ln>
        </p:spPr>
      </p:pic>
      <p:sp>
        <p:nvSpPr>
          <p:cNvPr id="123" name="Google Shape;123;p18"/>
          <p:cNvSpPr txBox="1"/>
          <p:nvPr>
            <p:ph type="title"/>
          </p:nvPr>
        </p:nvSpPr>
        <p:spPr>
          <a:xfrm>
            <a:off x="922000" y="553975"/>
            <a:ext cx="6866100" cy="857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Method</a:t>
            </a:r>
            <a:endParaRPr/>
          </a:p>
        </p:txBody>
      </p:sp>
      <p:sp>
        <p:nvSpPr>
          <p:cNvPr id="124" name="Google Shape;124;p18"/>
          <p:cNvSpPr txBox="1"/>
          <p:nvPr>
            <p:ph idx="1" type="body"/>
          </p:nvPr>
        </p:nvSpPr>
        <p:spPr>
          <a:xfrm>
            <a:off x="922000" y="1563525"/>
            <a:ext cx="6866100" cy="2950500"/>
          </a:xfrm>
          <a:prstGeom prst="rect">
            <a:avLst/>
          </a:prstGeom>
        </p:spPr>
        <p:txBody>
          <a:bodyPr anchorCtr="0" anchor="t" bIns="91425" lIns="91425" spcFirstLastPara="1" rIns="91425" wrap="square" tIns="91425">
            <a:noAutofit/>
          </a:bodyPr>
          <a:lstStyle/>
          <a:p>
            <a:pPr indent="0" lvl="0" marL="0" rtl="0">
              <a:lnSpc>
                <a:spcPct val="150000"/>
              </a:lnSpc>
              <a:spcBef>
                <a:spcPts val="600"/>
              </a:spcBef>
              <a:spcAft>
                <a:spcPts val="0"/>
              </a:spcAft>
              <a:buNone/>
            </a:pPr>
            <a:r>
              <a:rPr lang="en">
                <a:solidFill>
                  <a:schemeClr val="accent1"/>
                </a:solidFill>
              </a:rPr>
              <a:t>Participants</a:t>
            </a:r>
            <a:r>
              <a:rPr lang="en">
                <a:solidFill>
                  <a:schemeClr val="accent1"/>
                </a:solidFill>
              </a:rPr>
              <a:t>: </a:t>
            </a:r>
            <a:r>
              <a:rPr lang="en">
                <a:solidFill>
                  <a:schemeClr val="dk2"/>
                </a:solidFill>
              </a:rPr>
              <a:t>novice, non-CS majoring programmers enrolled in an </a:t>
            </a:r>
            <a:r>
              <a:rPr lang="en">
                <a:solidFill>
                  <a:schemeClr val="dk2"/>
                </a:solidFill>
              </a:rPr>
              <a:t>I</a:t>
            </a:r>
            <a:r>
              <a:rPr lang="en">
                <a:solidFill>
                  <a:schemeClr val="dk2"/>
                </a:solidFill>
              </a:rPr>
              <a:t>ntro to MATLAB course</a:t>
            </a:r>
            <a:endParaRPr>
              <a:solidFill>
                <a:schemeClr val="dk2"/>
              </a:solidFill>
            </a:endParaRPr>
          </a:p>
          <a:p>
            <a:pPr indent="-342900" lvl="0" marL="457200" rtl="0">
              <a:lnSpc>
                <a:spcPct val="150000"/>
              </a:lnSpc>
              <a:spcBef>
                <a:spcPts val="600"/>
              </a:spcBef>
              <a:spcAft>
                <a:spcPts val="0"/>
              </a:spcAft>
              <a:buSzPts val="1800"/>
              <a:buChar char="●"/>
            </a:pPr>
            <a:r>
              <a:rPr lang="en">
                <a:solidFill>
                  <a:schemeClr val="dk2"/>
                </a:solidFill>
              </a:rPr>
              <a:t>Questions written according to Bloom’s Taxonomy</a:t>
            </a:r>
            <a:endParaRPr>
              <a:solidFill>
                <a:schemeClr val="dk2"/>
              </a:solidFill>
            </a:endParaRPr>
          </a:p>
          <a:p>
            <a:pPr indent="-342900" lvl="1" marL="914400" rtl="0">
              <a:lnSpc>
                <a:spcPct val="150000"/>
              </a:lnSpc>
              <a:spcBef>
                <a:spcPts val="0"/>
              </a:spcBef>
              <a:spcAft>
                <a:spcPts val="0"/>
              </a:spcAft>
              <a:buSzPts val="1800"/>
              <a:buChar char="○"/>
            </a:pPr>
            <a:r>
              <a:rPr lang="en">
                <a:solidFill>
                  <a:schemeClr val="dk2"/>
                </a:solidFill>
              </a:rPr>
              <a:t>Experimental’s questions increase in difficulty</a:t>
            </a:r>
            <a:endParaRPr>
              <a:solidFill>
                <a:schemeClr val="dk2"/>
              </a:solidFill>
            </a:endParaRPr>
          </a:p>
          <a:p>
            <a:pPr indent="-342900" lvl="1" marL="914400" rtl="0">
              <a:lnSpc>
                <a:spcPct val="150000"/>
              </a:lnSpc>
              <a:spcBef>
                <a:spcPts val="0"/>
              </a:spcBef>
              <a:spcAft>
                <a:spcPts val="0"/>
              </a:spcAft>
              <a:buSzPts val="1800"/>
              <a:buChar char="○"/>
            </a:pPr>
            <a:r>
              <a:rPr lang="en">
                <a:solidFill>
                  <a:schemeClr val="dk2"/>
                </a:solidFill>
              </a:rPr>
              <a:t>Control’s questions unordered</a:t>
            </a:r>
            <a:endParaRPr>
              <a:solidFill>
                <a:schemeClr val="dk2"/>
              </a:solidFill>
            </a:endParaRPr>
          </a:p>
          <a:p>
            <a:pPr indent="0" lvl="0" marL="0" rtl="0">
              <a:lnSpc>
                <a:spcPct val="150000"/>
              </a:lnSpc>
              <a:spcBef>
                <a:spcPts val="600"/>
              </a:spcBef>
              <a:spcAft>
                <a:spcPts val="0"/>
              </a:spcAft>
              <a:buNone/>
            </a:pPr>
            <a:r>
              <a:t/>
            </a:r>
            <a:endParaRPr>
              <a:solidFill>
                <a:schemeClr val="dk2"/>
              </a:solidFill>
            </a:endParaRPr>
          </a:p>
          <a:p>
            <a:pPr indent="0" lvl="0" marL="457200" rtl="0">
              <a:lnSpc>
                <a:spcPct val="150000"/>
              </a:lnSpc>
              <a:spcBef>
                <a:spcPts val="600"/>
              </a:spcBef>
              <a:spcAft>
                <a:spcPts val="0"/>
              </a:spcAft>
              <a:buNone/>
            </a:pPr>
            <a:r>
              <a:t/>
            </a:r>
            <a:endParaRPr>
              <a:solidFill>
                <a:schemeClr val="dk2"/>
              </a:solidFill>
            </a:endParaRPr>
          </a:p>
          <a:p>
            <a:pPr indent="0" lvl="0" marL="0" rtl="0">
              <a:lnSpc>
                <a:spcPct val="150000"/>
              </a:lnSpc>
              <a:spcBef>
                <a:spcPts val="600"/>
              </a:spcBef>
              <a:spcAft>
                <a:spcPts val="0"/>
              </a:spcAft>
              <a:buNone/>
            </a:pPr>
            <a:r>
              <a:t/>
            </a:r>
            <a:endParaRPr>
              <a:solidFill>
                <a:schemeClr val="dk2"/>
              </a:solidFill>
            </a:endParaRPr>
          </a:p>
          <a:p>
            <a:pPr indent="0" lvl="0" marL="0" rtl="0">
              <a:lnSpc>
                <a:spcPct val="150000"/>
              </a:lnSpc>
              <a:spcBef>
                <a:spcPts val="600"/>
              </a:spcBef>
              <a:spcAft>
                <a:spcPts val="0"/>
              </a:spcAft>
              <a:buNone/>
            </a:pPr>
            <a:r>
              <a:t/>
            </a:r>
            <a:endParaRPr>
              <a:solidFill>
                <a:schemeClr val="dk2"/>
              </a:solidFill>
            </a:endParaRPr>
          </a:p>
          <a:p>
            <a:pPr indent="0" lvl="0" marL="0" rtl="0">
              <a:lnSpc>
                <a:spcPct val="150000"/>
              </a:lnSpc>
              <a:spcBef>
                <a:spcPts val="600"/>
              </a:spcBef>
              <a:spcAft>
                <a:spcPts val="0"/>
              </a:spcAft>
              <a:buNone/>
            </a:pPr>
            <a:r>
              <a:t/>
            </a:r>
            <a:endParaRPr/>
          </a:p>
          <a:p>
            <a:pPr indent="0" lvl="0" marL="0" rtl="0">
              <a:lnSpc>
                <a:spcPct val="150000"/>
              </a:lnSpc>
              <a:spcBef>
                <a:spcPts val="600"/>
              </a:spcBef>
              <a:spcAft>
                <a:spcPts val="0"/>
              </a:spcAft>
              <a:buNone/>
            </a:pPr>
            <a:r>
              <a:t/>
            </a:r>
            <a:endParaRPr/>
          </a:p>
          <a:p>
            <a:pPr indent="0" lvl="0" marL="0" rtl="0">
              <a:lnSpc>
                <a:spcPct val="150000"/>
              </a:lnSpc>
              <a:spcBef>
                <a:spcPts val="600"/>
              </a:spcBef>
              <a:spcAft>
                <a:spcPts val="0"/>
              </a:spcAft>
              <a:buNone/>
            </a:pPr>
            <a:r>
              <a:t/>
            </a:r>
            <a:endParaRPr/>
          </a:p>
        </p:txBody>
      </p:sp>
      <p:sp>
        <p:nvSpPr>
          <p:cNvPr id="125" name="Google Shape;125;p18"/>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grpSp>
        <p:nvGrpSpPr>
          <p:cNvPr id="126" name="Google Shape;126;p18"/>
          <p:cNvGrpSpPr/>
          <p:nvPr/>
        </p:nvGrpSpPr>
        <p:grpSpPr>
          <a:xfrm>
            <a:off x="8078089" y="287509"/>
            <a:ext cx="750970" cy="806615"/>
            <a:chOff x="611175" y="2326900"/>
            <a:chExt cx="362700" cy="389575"/>
          </a:xfrm>
        </p:grpSpPr>
        <p:sp>
          <p:nvSpPr>
            <p:cNvPr id="127" name="Google Shape;127;p18"/>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8" name="Google Shape;128;p18"/>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9" name="Google Shape;129;p18"/>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0" name="Google Shape;130;p18"/>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0" st="0"/>
                                            </p:txEl>
                                          </p:spTgt>
                                        </p:tgtEl>
                                        <p:attrNameLst>
                                          <p:attrName>style.visibility</p:attrName>
                                        </p:attrNameLst>
                                      </p:cBhvr>
                                      <p:to>
                                        <p:strVal val="visible"/>
                                      </p:to>
                                    </p:set>
                                    <p:animEffect filter="fade" transition="in">
                                      <p:cBhvr>
                                        <p:cTn dur="1000"/>
                                        <p:tgtEl>
                                          <p:spTgt spid="1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1" st="1"/>
                                            </p:txEl>
                                          </p:spTgt>
                                        </p:tgtEl>
                                        <p:attrNameLst>
                                          <p:attrName>style.visibility</p:attrName>
                                        </p:attrNameLst>
                                      </p:cBhvr>
                                      <p:to>
                                        <p:strVal val="visible"/>
                                      </p:to>
                                    </p:set>
                                    <p:animEffect filter="fade" transition="in">
                                      <p:cBhvr>
                                        <p:cTn dur="1000"/>
                                        <p:tgtEl>
                                          <p:spTgt spid="12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2" st="2"/>
                                            </p:txEl>
                                          </p:spTgt>
                                        </p:tgtEl>
                                        <p:attrNameLst>
                                          <p:attrName>style.visibility</p:attrName>
                                        </p:attrNameLst>
                                      </p:cBhvr>
                                      <p:to>
                                        <p:strVal val="visible"/>
                                      </p:to>
                                    </p:set>
                                    <p:animEffect filter="fade" transition="in">
                                      <p:cBhvr>
                                        <p:cTn dur="1000"/>
                                        <p:tgtEl>
                                          <p:spTgt spid="12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3" st="3"/>
                                            </p:txEl>
                                          </p:spTgt>
                                        </p:tgtEl>
                                        <p:attrNameLst>
                                          <p:attrName>style.visibility</p:attrName>
                                        </p:attrNameLst>
                                      </p:cBhvr>
                                      <p:to>
                                        <p:strVal val="visible"/>
                                      </p:to>
                                    </p:set>
                                    <p:animEffect filter="fade" transition="in">
                                      <p:cBhvr>
                                        <p:cTn dur="1000"/>
                                        <p:tgtEl>
                                          <p:spTgt spid="12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4" st="4"/>
                                            </p:txEl>
                                          </p:spTgt>
                                        </p:tgtEl>
                                        <p:attrNameLst>
                                          <p:attrName>style.visibility</p:attrName>
                                        </p:attrNameLst>
                                      </p:cBhvr>
                                      <p:to>
                                        <p:strVal val="visible"/>
                                      </p:to>
                                    </p:set>
                                    <p:animEffect filter="fade" transition="in">
                                      <p:cBhvr>
                                        <p:cTn dur="1000"/>
                                        <p:tgtEl>
                                          <p:spTgt spid="12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5" st="5"/>
                                            </p:txEl>
                                          </p:spTgt>
                                        </p:tgtEl>
                                        <p:attrNameLst>
                                          <p:attrName>style.visibility</p:attrName>
                                        </p:attrNameLst>
                                      </p:cBhvr>
                                      <p:to>
                                        <p:strVal val="visible"/>
                                      </p:to>
                                    </p:set>
                                    <p:animEffect filter="fade" transition="in">
                                      <p:cBhvr>
                                        <p:cTn dur="1000"/>
                                        <p:tgtEl>
                                          <p:spTgt spid="12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6" st="6"/>
                                            </p:txEl>
                                          </p:spTgt>
                                        </p:tgtEl>
                                        <p:attrNameLst>
                                          <p:attrName>style.visibility</p:attrName>
                                        </p:attrNameLst>
                                      </p:cBhvr>
                                      <p:to>
                                        <p:strVal val="visible"/>
                                      </p:to>
                                    </p:set>
                                    <p:animEffect filter="fade" transition="in">
                                      <p:cBhvr>
                                        <p:cTn dur="1000"/>
                                        <p:tgtEl>
                                          <p:spTgt spid="12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7" st="7"/>
                                            </p:txEl>
                                          </p:spTgt>
                                        </p:tgtEl>
                                        <p:attrNameLst>
                                          <p:attrName>style.visibility</p:attrName>
                                        </p:attrNameLst>
                                      </p:cBhvr>
                                      <p:to>
                                        <p:strVal val="visible"/>
                                      </p:to>
                                    </p:set>
                                    <p:animEffect filter="fade" transition="in">
                                      <p:cBhvr>
                                        <p:cTn dur="1000"/>
                                        <p:tgtEl>
                                          <p:spTgt spid="12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8" st="8"/>
                                            </p:txEl>
                                          </p:spTgt>
                                        </p:tgtEl>
                                        <p:attrNameLst>
                                          <p:attrName>style.visibility</p:attrName>
                                        </p:attrNameLst>
                                      </p:cBhvr>
                                      <p:to>
                                        <p:strVal val="visible"/>
                                      </p:to>
                                    </p:set>
                                    <p:animEffect filter="fade" transition="in">
                                      <p:cBhvr>
                                        <p:cTn dur="1000"/>
                                        <p:tgtEl>
                                          <p:spTgt spid="124">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9" st="9"/>
                                            </p:txEl>
                                          </p:spTgt>
                                        </p:tgtEl>
                                        <p:attrNameLst>
                                          <p:attrName>style.visibility</p:attrName>
                                        </p:attrNameLst>
                                      </p:cBhvr>
                                      <p:to>
                                        <p:strVal val="visible"/>
                                      </p:to>
                                    </p:set>
                                    <p:animEffect filter="fade" transition="in">
                                      <p:cBhvr>
                                        <p:cTn dur="1000"/>
                                        <p:tgtEl>
                                          <p:spTgt spid="124">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10" st="10"/>
                                            </p:txEl>
                                          </p:spTgt>
                                        </p:tgtEl>
                                        <p:attrNameLst>
                                          <p:attrName>style.visibility</p:attrName>
                                        </p:attrNameLst>
                                      </p:cBhvr>
                                      <p:to>
                                        <p:strVal val="visible"/>
                                      </p:to>
                                    </p:set>
                                    <p:animEffect filter="fade" transition="in">
                                      <p:cBhvr>
                                        <p:cTn dur="1000"/>
                                        <p:tgtEl>
                                          <p:spTgt spid="124">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pic>
        <p:nvPicPr>
          <p:cNvPr id="135" name="Google Shape;135;p19"/>
          <p:cNvPicPr preferRelativeResize="0"/>
          <p:nvPr/>
        </p:nvPicPr>
        <p:blipFill>
          <a:blip r:embed="rId3">
            <a:alphaModFix/>
          </a:blip>
          <a:stretch>
            <a:fillRect/>
          </a:stretch>
        </p:blipFill>
        <p:spPr>
          <a:xfrm>
            <a:off x="407988" y="971838"/>
            <a:ext cx="5688576" cy="3199824"/>
          </a:xfrm>
          <a:prstGeom prst="rect">
            <a:avLst/>
          </a:prstGeom>
          <a:noFill/>
          <a:ln>
            <a:noFill/>
          </a:ln>
        </p:spPr>
      </p:pic>
      <p:sp>
        <p:nvSpPr>
          <p:cNvPr id="136" name="Google Shape;136;p19"/>
          <p:cNvSpPr txBox="1"/>
          <p:nvPr>
            <p:ph idx="1" type="body"/>
          </p:nvPr>
        </p:nvSpPr>
        <p:spPr>
          <a:xfrm>
            <a:off x="5596675" y="597350"/>
            <a:ext cx="2894700" cy="4052700"/>
          </a:xfrm>
          <a:prstGeom prst="rect">
            <a:avLst/>
          </a:prstGeom>
        </p:spPr>
        <p:txBody>
          <a:bodyPr anchorCtr="0" anchor="t" bIns="91425" lIns="91425" spcFirstLastPara="1" rIns="91425" wrap="square" tIns="91425">
            <a:noAutofit/>
          </a:bodyPr>
          <a:lstStyle/>
          <a:p>
            <a:pPr indent="0" lvl="0" marL="0" rtl="0">
              <a:lnSpc>
                <a:spcPct val="150000"/>
              </a:lnSpc>
              <a:spcBef>
                <a:spcPts val="600"/>
              </a:spcBef>
              <a:spcAft>
                <a:spcPts val="0"/>
              </a:spcAft>
              <a:buNone/>
            </a:pPr>
            <a:r>
              <a:rPr b="1" lang="en">
                <a:solidFill>
                  <a:schemeClr val="accent1"/>
                </a:solidFill>
                <a:latin typeface="Raleway"/>
                <a:ea typeface="Raleway"/>
                <a:cs typeface="Raleway"/>
                <a:sym typeface="Raleway"/>
              </a:rPr>
              <a:t>Lab Surveys:</a:t>
            </a:r>
            <a:r>
              <a:rPr b="1" lang="en">
                <a:solidFill>
                  <a:schemeClr val="dk2"/>
                </a:solidFill>
                <a:latin typeface="Raleway"/>
                <a:ea typeface="Raleway"/>
                <a:cs typeface="Raleway"/>
                <a:sym typeface="Raleway"/>
              </a:rPr>
              <a:t> </a:t>
            </a:r>
            <a:endParaRPr b="1">
              <a:solidFill>
                <a:schemeClr val="dk2"/>
              </a:solidFill>
              <a:latin typeface="Raleway"/>
              <a:ea typeface="Raleway"/>
              <a:cs typeface="Raleway"/>
              <a:sym typeface="Raleway"/>
            </a:endParaRPr>
          </a:p>
          <a:p>
            <a:pPr indent="-342900" lvl="0" marL="457200" rtl="0">
              <a:lnSpc>
                <a:spcPct val="150000"/>
              </a:lnSpc>
              <a:spcBef>
                <a:spcPts val="600"/>
              </a:spcBef>
              <a:spcAft>
                <a:spcPts val="0"/>
              </a:spcAft>
              <a:buSzPts val="1800"/>
              <a:buAutoNum type="arabicPeriod"/>
            </a:pPr>
            <a:r>
              <a:rPr lang="en">
                <a:solidFill>
                  <a:schemeClr val="dk2"/>
                </a:solidFill>
              </a:rPr>
              <a:t>Self efficacy</a:t>
            </a:r>
            <a:endParaRPr>
              <a:solidFill>
                <a:schemeClr val="dk2"/>
              </a:solidFill>
            </a:endParaRPr>
          </a:p>
          <a:p>
            <a:pPr indent="-342900" lvl="0" marL="457200" rtl="0">
              <a:lnSpc>
                <a:spcPct val="150000"/>
              </a:lnSpc>
              <a:spcBef>
                <a:spcPts val="0"/>
              </a:spcBef>
              <a:spcAft>
                <a:spcPts val="0"/>
              </a:spcAft>
              <a:buSzPts val="1800"/>
              <a:buAutoNum type="arabicPeriod"/>
            </a:pPr>
            <a:r>
              <a:rPr lang="en">
                <a:solidFill>
                  <a:schemeClr val="dk2"/>
                </a:solidFill>
              </a:rPr>
              <a:t>Questions</a:t>
            </a:r>
            <a:endParaRPr>
              <a:solidFill>
                <a:schemeClr val="dk2"/>
              </a:solidFill>
            </a:endParaRPr>
          </a:p>
          <a:p>
            <a:pPr indent="-342900" lvl="0" marL="457200" rtl="0">
              <a:lnSpc>
                <a:spcPct val="150000"/>
              </a:lnSpc>
              <a:spcBef>
                <a:spcPts val="0"/>
              </a:spcBef>
              <a:spcAft>
                <a:spcPts val="0"/>
              </a:spcAft>
              <a:buSzPts val="1800"/>
              <a:buAutoNum type="arabicPeriod"/>
            </a:pPr>
            <a:r>
              <a:rPr lang="en">
                <a:solidFill>
                  <a:schemeClr val="dk2"/>
                </a:solidFill>
              </a:rPr>
              <a:t>Cody Coursework</a:t>
            </a:r>
            <a:endParaRPr>
              <a:solidFill>
                <a:schemeClr val="dk2"/>
              </a:solidFill>
            </a:endParaRPr>
          </a:p>
          <a:p>
            <a:pPr indent="0" lvl="0" marL="0" rtl="0">
              <a:lnSpc>
                <a:spcPct val="150000"/>
              </a:lnSpc>
              <a:spcBef>
                <a:spcPts val="600"/>
              </a:spcBef>
              <a:spcAft>
                <a:spcPts val="0"/>
              </a:spcAft>
              <a:buNone/>
            </a:pPr>
            <a:r>
              <a:rPr b="1" lang="en">
                <a:solidFill>
                  <a:schemeClr val="accent1"/>
                </a:solidFill>
                <a:latin typeface="Raleway"/>
                <a:ea typeface="Raleway"/>
                <a:cs typeface="Raleway"/>
                <a:sym typeface="Raleway"/>
              </a:rPr>
              <a:t>Final Survey:</a:t>
            </a:r>
            <a:endParaRPr b="1">
              <a:solidFill>
                <a:schemeClr val="accent1"/>
              </a:solidFill>
              <a:latin typeface="Raleway"/>
              <a:ea typeface="Raleway"/>
              <a:cs typeface="Raleway"/>
              <a:sym typeface="Raleway"/>
            </a:endParaRPr>
          </a:p>
          <a:p>
            <a:pPr indent="-342900" lvl="0" marL="457200" rtl="0">
              <a:lnSpc>
                <a:spcPct val="150000"/>
              </a:lnSpc>
              <a:spcBef>
                <a:spcPts val="600"/>
              </a:spcBef>
              <a:spcAft>
                <a:spcPts val="0"/>
              </a:spcAft>
              <a:buSzPts val="1800"/>
              <a:buAutoNum type="arabicPeriod"/>
            </a:pPr>
            <a:r>
              <a:rPr lang="en">
                <a:solidFill>
                  <a:schemeClr val="dk2"/>
                </a:solidFill>
              </a:rPr>
              <a:t>Cody Coursework</a:t>
            </a:r>
            <a:endParaRPr>
              <a:solidFill>
                <a:schemeClr val="dk2"/>
              </a:solidFill>
            </a:endParaRPr>
          </a:p>
          <a:p>
            <a:pPr indent="-342900" lvl="0" marL="457200" rtl="0">
              <a:lnSpc>
                <a:spcPct val="150000"/>
              </a:lnSpc>
              <a:spcBef>
                <a:spcPts val="0"/>
              </a:spcBef>
              <a:spcAft>
                <a:spcPts val="0"/>
              </a:spcAft>
              <a:buSzPts val="1800"/>
              <a:buAutoNum type="arabicPeriod"/>
            </a:pPr>
            <a:r>
              <a:rPr lang="en">
                <a:solidFill>
                  <a:schemeClr val="dk2"/>
                </a:solidFill>
              </a:rPr>
              <a:t>Questions</a:t>
            </a:r>
            <a:endParaRPr>
              <a:solidFill>
                <a:schemeClr val="dk2"/>
              </a:solidFill>
            </a:endParaRPr>
          </a:p>
          <a:p>
            <a:pPr indent="-342900" lvl="0" marL="457200" rtl="0">
              <a:lnSpc>
                <a:spcPct val="150000"/>
              </a:lnSpc>
              <a:spcBef>
                <a:spcPts val="0"/>
              </a:spcBef>
              <a:spcAft>
                <a:spcPts val="0"/>
              </a:spcAft>
              <a:buSzPts val="1800"/>
              <a:buAutoNum type="arabicPeriod"/>
            </a:pPr>
            <a:r>
              <a:rPr lang="en">
                <a:solidFill>
                  <a:schemeClr val="dk2"/>
                </a:solidFill>
              </a:rPr>
              <a:t>Self Efficacy</a:t>
            </a:r>
            <a:endParaRPr>
              <a:solidFill>
                <a:schemeClr val="dk2"/>
              </a:solidFill>
            </a:endParaRPr>
          </a:p>
          <a:p>
            <a:pPr indent="0" lvl="0" marL="0" rtl="0">
              <a:lnSpc>
                <a:spcPct val="150000"/>
              </a:lnSpc>
              <a:spcBef>
                <a:spcPts val="600"/>
              </a:spcBef>
              <a:spcAft>
                <a:spcPts val="0"/>
              </a:spcAft>
              <a:buNone/>
            </a:pPr>
            <a:r>
              <a:t/>
            </a:r>
            <a:endParaRPr>
              <a:solidFill>
                <a:schemeClr val="dk2"/>
              </a:solidFill>
            </a:endParaRPr>
          </a:p>
        </p:txBody>
      </p:sp>
      <p:sp>
        <p:nvSpPr>
          <p:cNvPr id="137" name="Google Shape;137;p19"/>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grpSp>
        <p:nvGrpSpPr>
          <p:cNvPr id="138" name="Google Shape;138;p19"/>
          <p:cNvGrpSpPr/>
          <p:nvPr/>
        </p:nvGrpSpPr>
        <p:grpSpPr>
          <a:xfrm>
            <a:off x="8078089" y="287509"/>
            <a:ext cx="750970" cy="806615"/>
            <a:chOff x="611175" y="2326900"/>
            <a:chExt cx="362700" cy="389575"/>
          </a:xfrm>
        </p:grpSpPr>
        <p:sp>
          <p:nvSpPr>
            <p:cNvPr id="139" name="Google Shape;139;p19"/>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0" name="Google Shape;140;p19"/>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1" name="Google Shape;141;p19"/>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2" name="Google Shape;142;p19"/>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0" st="0"/>
                                            </p:txEl>
                                          </p:spTgt>
                                        </p:tgtEl>
                                        <p:attrNameLst>
                                          <p:attrName>style.visibility</p:attrName>
                                        </p:attrNameLst>
                                      </p:cBhvr>
                                      <p:to>
                                        <p:strVal val="visible"/>
                                      </p:to>
                                    </p:set>
                                    <p:animEffect filter="fade" transition="in">
                                      <p:cBhvr>
                                        <p:cTn dur="1000"/>
                                        <p:tgtEl>
                                          <p:spTgt spid="13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1" st="1"/>
                                            </p:txEl>
                                          </p:spTgt>
                                        </p:tgtEl>
                                        <p:attrNameLst>
                                          <p:attrName>style.visibility</p:attrName>
                                        </p:attrNameLst>
                                      </p:cBhvr>
                                      <p:to>
                                        <p:strVal val="visible"/>
                                      </p:to>
                                    </p:set>
                                    <p:animEffect filter="fade" transition="in">
                                      <p:cBhvr>
                                        <p:cTn dur="1000"/>
                                        <p:tgtEl>
                                          <p:spTgt spid="13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2" st="2"/>
                                            </p:txEl>
                                          </p:spTgt>
                                        </p:tgtEl>
                                        <p:attrNameLst>
                                          <p:attrName>style.visibility</p:attrName>
                                        </p:attrNameLst>
                                      </p:cBhvr>
                                      <p:to>
                                        <p:strVal val="visible"/>
                                      </p:to>
                                    </p:set>
                                    <p:animEffect filter="fade" transition="in">
                                      <p:cBhvr>
                                        <p:cTn dur="1000"/>
                                        <p:tgtEl>
                                          <p:spTgt spid="13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3" st="3"/>
                                            </p:txEl>
                                          </p:spTgt>
                                        </p:tgtEl>
                                        <p:attrNameLst>
                                          <p:attrName>style.visibility</p:attrName>
                                        </p:attrNameLst>
                                      </p:cBhvr>
                                      <p:to>
                                        <p:strVal val="visible"/>
                                      </p:to>
                                    </p:set>
                                    <p:animEffect filter="fade" transition="in">
                                      <p:cBhvr>
                                        <p:cTn dur="1000"/>
                                        <p:tgtEl>
                                          <p:spTgt spid="13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4" st="4"/>
                                            </p:txEl>
                                          </p:spTgt>
                                        </p:tgtEl>
                                        <p:attrNameLst>
                                          <p:attrName>style.visibility</p:attrName>
                                        </p:attrNameLst>
                                      </p:cBhvr>
                                      <p:to>
                                        <p:strVal val="visible"/>
                                      </p:to>
                                    </p:set>
                                    <p:animEffect filter="fade" transition="in">
                                      <p:cBhvr>
                                        <p:cTn dur="1000"/>
                                        <p:tgtEl>
                                          <p:spTgt spid="13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5" st="5"/>
                                            </p:txEl>
                                          </p:spTgt>
                                        </p:tgtEl>
                                        <p:attrNameLst>
                                          <p:attrName>style.visibility</p:attrName>
                                        </p:attrNameLst>
                                      </p:cBhvr>
                                      <p:to>
                                        <p:strVal val="visible"/>
                                      </p:to>
                                    </p:set>
                                    <p:animEffect filter="fade" transition="in">
                                      <p:cBhvr>
                                        <p:cTn dur="1000"/>
                                        <p:tgtEl>
                                          <p:spTgt spid="13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6" st="6"/>
                                            </p:txEl>
                                          </p:spTgt>
                                        </p:tgtEl>
                                        <p:attrNameLst>
                                          <p:attrName>style.visibility</p:attrName>
                                        </p:attrNameLst>
                                      </p:cBhvr>
                                      <p:to>
                                        <p:strVal val="visible"/>
                                      </p:to>
                                    </p:set>
                                    <p:animEffect filter="fade" transition="in">
                                      <p:cBhvr>
                                        <p:cTn dur="1000"/>
                                        <p:tgtEl>
                                          <p:spTgt spid="13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7" st="7"/>
                                            </p:txEl>
                                          </p:spTgt>
                                        </p:tgtEl>
                                        <p:attrNameLst>
                                          <p:attrName>style.visibility</p:attrName>
                                        </p:attrNameLst>
                                      </p:cBhvr>
                                      <p:to>
                                        <p:strVal val="visible"/>
                                      </p:to>
                                    </p:set>
                                    <p:animEffect filter="fade" transition="in">
                                      <p:cBhvr>
                                        <p:cTn dur="1000"/>
                                        <p:tgtEl>
                                          <p:spTgt spid="13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8" st="8"/>
                                            </p:txEl>
                                          </p:spTgt>
                                        </p:tgtEl>
                                        <p:attrNameLst>
                                          <p:attrName>style.visibility</p:attrName>
                                        </p:attrNameLst>
                                      </p:cBhvr>
                                      <p:to>
                                        <p:strVal val="visible"/>
                                      </p:to>
                                    </p:set>
                                    <p:animEffect filter="fade" transition="in">
                                      <p:cBhvr>
                                        <p:cTn dur="1000"/>
                                        <p:tgtEl>
                                          <p:spTgt spid="136">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0"/>
          <p:cNvSpPr txBox="1"/>
          <p:nvPr>
            <p:ph type="title"/>
          </p:nvPr>
        </p:nvSpPr>
        <p:spPr>
          <a:xfrm>
            <a:off x="922000" y="553975"/>
            <a:ext cx="6866100" cy="857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Expected Results</a:t>
            </a:r>
            <a:endParaRPr/>
          </a:p>
        </p:txBody>
      </p:sp>
      <p:sp>
        <p:nvSpPr>
          <p:cNvPr id="148" name="Google Shape;148;p20"/>
          <p:cNvSpPr txBox="1"/>
          <p:nvPr>
            <p:ph idx="1" type="body"/>
          </p:nvPr>
        </p:nvSpPr>
        <p:spPr>
          <a:xfrm>
            <a:off x="922000" y="1563525"/>
            <a:ext cx="6866100" cy="3196800"/>
          </a:xfrm>
          <a:prstGeom prst="rect">
            <a:avLst/>
          </a:prstGeom>
        </p:spPr>
        <p:txBody>
          <a:bodyPr anchorCtr="0" anchor="t" bIns="91425" lIns="91425" spcFirstLastPara="1" rIns="91425" wrap="square" tIns="91425">
            <a:noAutofit/>
          </a:bodyPr>
          <a:lstStyle/>
          <a:p>
            <a:pPr indent="-342900" lvl="0" marL="457200" rtl="0">
              <a:lnSpc>
                <a:spcPct val="150000"/>
              </a:lnSpc>
              <a:spcBef>
                <a:spcPts val="600"/>
              </a:spcBef>
              <a:spcAft>
                <a:spcPts val="0"/>
              </a:spcAft>
              <a:buSzPts val="1800"/>
              <a:buChar char="●"/>
            </a:pPr>
            <a:r>
              <a:rPr lang="en">
                <a:solidFill>
                  <a:schemeClr val="dk2"/>
                </a:solidFill>
              </a:rPr>
              <a:t>Student learning experience will improve with the scaled questions</a:t>
            </a:r>
            <a:endParaRPr>
              <a:solidFill>
                <a:schemeClr val="dk2"/>
              </a:solidFill>
            </a:endParaRPr>
          </a:p>
          <a:p>
            <a:pPr indent="-342900" lvl="1" marL="914400" rtl="0">
              <a:lnSpc>
                <a:spcPct val="150000"/>
              </a:lnSpc>
              <a:spcBef>
                <a:spcPts val="0"/>
              </a:spcBef>
              <a:spcAft>
                <a:spcPts val="0"/>
              </a:spcAft>
              <a:buSzPts val="1800"/>
              <a:buChar char="○"/>
            </a:pPr>
            <a:r>
              <a:rPr lang="en">
                <a:solidFill>
                  <a:schemeClr val="dk2"/>
                </a:solidFill>
              </a:rPr>
              <a:t>Increased self efficacy in programming abilities</a:t>
            </a:r>
            <a:endParaRPr>
              <a:solidFill>
                <a:schemeClr val="dk2"/>
              </a:solidFill>
            </a:endParaRPr>
          </a:p>
          <a:p>
            <a:pPr indent="-342900" lvl="1" marL="914400" rtl="0">
              <a:lnSpc>
                <a:spcPct val="150000"/>
              </a:lnSpc>
              <a:spcBef>
                <a:spcPts val="0"/>
              </a:spcBef>
              <a:spcAft>
                <a:spcPts val="0"/>
              </a:spcAft>
              <a:buSzPts val="1800"/>
              <a:buChar char="○"/>
            </a:pPr>
            <a:r>
              <a:rPr lang="en">
                <a:solidFill>
                  <a:schemeClr val="dk2"/>
                </a:solidFill>
              </a:rPr>
              <a:t>Positive opinion of autograders and CS</a:t>
            </a:r>
            <a:endParaRPr>
              <a:solidFill>
                <a:schemeClr val="dk2"/>
              </a:solidFill>
            </a:endParaRPr>
          </a:p>
          <a:p>
            <a:pPr indent="-342900" lvl="1" marL="914400" rtl="0">
              <a:lnSpc>
                <a:spcPct val="150000"/>
              </a:lnSpc>
              <a:spcBef>
                <a:spcPts val="0"/>
              </a:spcBef>
              <a:spcAft>
                <a:spcPts val="0"/>
              </a:spcAft>
              <a:buSzPts val="1800"/>
              <a:buChar char="○"/>
            </a:pPr>
            <a:r>
              <a:rPr lang="en">
                <a:solidFill>
                  <a:schemeClr val="dk2"/>
                </a:solidFill>
              </a:rPr>
              <a:t>Student retention in engineering programs</a:t>
            </a:r>
            <a:endParaRPr>
              <a:solidFill>
                <a:schemeClr val="dk2"/>
              </a:solidFill>
            </a:endParaRPr>
          </a:p>
          <a:p>
            <a:pPr indent="-342900" lvl="0" marL="457200" rtl="0">
              <a:lnSpc>
                <a:spcPct val="150000"/>
              </a:lnSpc>
              <a:spcBef>
                <a:spcPts val="0"/>
              </a:spcBef>
              <a:spcAft>
                <a:spcPts val="0"/>
              </a:spcAft>
              <a:buSzPts val="1800"/>
              <a:buChar char="●"/>
            </a:pPr>
            <a:r>
              <a:rPr lang="en">
                <a:solidFill>
                  <a:schemeClr val="dk2"/>
                </a:solidFill>
              </a:rPr>
              <a:t>Intro programming professors may adopt our question framework</a:t>
            </a:r>
            <a:endParaRPr>
              <a:solidFill>
                <a:schemeClr val="dk2"/>
              </a:solidFill>
            </a:endParaRPr>
          </a:p>
          <a:p>
            <a:pPr indent="0" lvl="0" marL="0" rtl="0">
              <a:lnSpc>
                <a:spcPct val="150000"/>
              </a:lnSpc>
              <a:spcBef>
                <a:spcPts val="600"/>
              </a:spcBef>
              <a:spcAft>
                <a:spcPts val="0"/>
              </a:spcAft>
              <a:buNone/>
            </a:pPr>
            <a:r>
              <a:t/>
            </a:r>
            <a:endParaRPr>
              <a:solidFill>
                <a:schemeClr val="dk2"/>
              </a:solidFill>
            </a:endParaRPr>
          </a:p>
          <a:p>
            <a:pPr indent="0" lvl="0" marL="0" rtl="0">
              <a:lnSpc>
                <a:spcPct val="150000"/>
              </a:lnSpc>
              <a:spcBef>
                <a:spcPts val="600"/>
              </a:spcBef>
              <a:spcAft>
                <a:spcPts val="0"/>
              </a:spcAft>
              <a:buNone/>
            </a:pPr>
            <a:r>
              <a:t/>
            </a:r>
            <a:endParaRPr>
              <a:solidFill>
                <a:schemeClr val="dk2"/>
              </a:solidFill>
            </a:endParaRPr>
          </a:p>
          <a:p>
            <a:pPr indent="0" lvl="0" marL="914400" rtl="0">
              <a:lnSpc>
                <a:spcPct val="150000"/>
              </a:lnSpc>
              <a:spcBef>
                <a:spcPts val="600"/>
              </a:spcBef>
              <a:spcAft>
                <a:spcPts val="0"/>
              </a:spcAft>
              <a:buNone/>
            </a:pPr>
            <a:r>
              <a:t/>
            </a:r>
            <a:endParaRPr>
              <a:solidFill>
                <a:schemeClr val="dk2"/>
              </a:solidFill>
            </a:endParaRPr>
          </a:p>
          <a:p>
            <a:pPr indent="0" lvl="0" marL="0" rtl="0">
              <a:lnSpc>
                <a:spcPct val="150000"/>
              </a:lnSpc>
              <a:spcBef>
                <a:spcPts val="600"/>
              </a:spcBef>
              <a:spcAft>
                <a:spcPts val="0"/>
              </a:spcAft>
              <a:buNone/>
            </a:pPr>
            <a:r>
              <a:t/>
            </a:r>
            <a:endParaRPr>
              <a:solidFill>
                <a:schemeClr val="dk2"/>
              </a:solidFill>
            </a:endParaRPr>
          </a:p>
          <a:p>
            <a:pPr indent="0" lvl="0" marL="0" rtl="0">
              <a:lnSpc>
                <a:spcPct val="150000"/>
              </a:lnSpc>
              <a:spcBef>
                <a:spcPts val="600"/>
              </a:spcBef>
              <a:spcAft>
                <a:spcPts val="0"/>
              </a:spcAft>
              <a:buNone/>
            </a:pPr>
            <a:r>
              <a:t/>
            </a:r>
            <a:endParaRPr>
              <a:solidFill>
                <a:schemeClr val="dk2"/>
              </a:solidFill>
            </a:endParaRPr>
          </a:p>
          <a:p>
            <a:pPr indent="0" lvl="0" marL="457200" rtl="0">
              <a:lnSpc>
                <a:spcPct val="150000"/>
              </a:lnSpc>
              <a:spcBef>
                <a:spcPts val="600"/>
              </a:spcBef>
              <a:spcAft>
                <a:spcPts val="0"/>
              </a:spcAft>
              <a:buNone/>
            </a:pPr>
            <a:r>
              <a:t/>
            </a:r>
            <a:endParaRPr>
              <a:solidFill>
                <a:schemeClr val="dk2"/>
              </a:solidFill>
            </a:endParaRPr>
          </a:p>
          <a:p>
            <a:pPr indent="0" lvl="0" marL="0" rtl="0">
              <a:lnSpc>
                <a:spcPct val="150000"/>
              </a:lnSpc>
              <a:spcBef>
                <a:spcPts val="600"/>
              </a:spcBef>
              <a:spcAft>
                <a:spcPts val="0"/>
              </a:spcAft>
              <a:buNone/>
            </a:pPr>
            <a:r>
              <a:t/>
            </a:r>
            <a:endParaRPr>
              <a:solidFill>
                <a:schemeClr val="dk2"/>
              </a:solidFill>
            </a:endParaRPr>
          </a:p>
          <a:p>
            <a:pPr indent="0" lvl="0" marL="0" rtl="0">
              <a:lnSpc>
                <a:spcPct val="150000"/>
              </a:lnSpc>
              <a:spcBef>
                <a:spcPts val="600"/>
              </a:spcBef>
              <a:spcAft>
                <a:spcPts val="0"/>
              </a:spcAft>
              <a:buNone/>
            </a:pPr>
            <a:r>
              <a:t/>
            </a:r>
            <a:endParaRPr>
              <a:solidFill>
                <a:schemeClr val="dk2"/>
              </a:solidFill>
            </a:endParaRPr>
          </a:p>
          <a:p>
            <a:pPr indent="0" lvl="0" marL="0" rtl="0">
              <a:lnSpc>
                <a:spcPct val="150000"/>
              </a:lnSpc>
              <a:spcBef>
                <a:spcPts val="600"/>
              </a:spcBef>
              <a:spcAft>
                <a:spcPts val="0"/>
              </a:spcAft>
              <a:buNone/>
            </a:pPr>
            <a:r>
              <a:t/>
            </a:r>
            <a:endParaRPr/>
          </a:p>
          <a:p>
            <a:pPr indent="0" lvl="0" marL="0" rtl="0">
              <a:lnSpc>
                <a:spcPct val="150000"/>
              </a:lnSpc>
              <a:spcBef>
                <a:spcPts val="600"/>
              </a:spcBef>
              <a:spcAft>
                <a:spcPts val="0"/>
              </a:spcAft>
              <a:buNone/>
            </a:pPr>
            <a:r>
              <a:t/>
            </a:r>
            <a:endParaRPr/>
          </a:p>
          <a:p>
            <a:pPr indent="0" lvl="0" marL="0" rtl="0">
              <a:lnSpc>
                <a:spcPct val="150000"/>
              </a:lnSpc>
              <a:spcBef>
                <a:spcPts val="600"/>
              </a:spcBef>
              <a:spcAft>
                <a:spcPts val="0"/>
              </a:spcAft>
              <a:buNone/>
            </a:pPr>
            <a:r>
              <a:t/>
            </a:r>
            <a:endParaRPr/>
          </a:p>
        </p:txBody>
      </p:sp>
      <p:sp>
        <p:nvSpPr>
          <p:cNvPr id="149" name="Google Shape;149;p20"/>
          <p:cNvSpPr txBox="1"/>
          <p:nvPr>
            <p:ph idx="12" type="sldNum"/>
          </p:nvPr>
        </p:nvSpPr>
        <p:spPr>
          <a:xfrm>
            <a:off x="8604400" y="4590300"/>
            <a:ext cx="539700" cy="5532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grpSp>
        <p:nvGrpSpPr>
          <p:cNvPr id="150" name="Google Shape;150;p20"/>
          <p:cNvGrpSpPr/>
          <p:nvPr/>
        </p:nvGrpSpPr>
        <p:grpSpPr>
          <a:xfrm>
            <a:off x="8089119" y="319162"/>
            <a:ext cx="728350" cy="743348"/>
            <a:chOff x="3955900" y="2984500"/>
            <a:chExt cx="414000" cy="422525"/>
          </a:xfrm>
        </p:grpSpPr>
        <p:sp>
          <p:nvSpPr>
            <p:cNvPr id="151" name="Google Shape;151;p20"/>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FFB6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2" name="Google Shape;152;p20"/>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FFB6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3" name="Google Shape;153;p20"/>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FFB6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animEffect filter="fade" transition="in">
                                      <p:cBhvr>
                                        <p:cTn dur="1000"/>
                                        <p:tgtEl>
                                          <p:spTgt spid="1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animEffect filter="fade" transition="in">
                                      <p:cBhvr>
                                        <p:cTn dur="1000"/>
                                        <p:tgtEl>
                                          <p:spTgt spid="14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2" st="2"/>
                                            </p:txEl>
                                          </p:spTgt>
                                        </p:tgtEl>
                                        <p:attrNameLst>
                                          <p:attrName>style.visibility</p:attrName>
                                        </p:attrNameLst>
                                      </p:cBhvr>
                                      <p:to>
                                        <p:strVal val="visible"/>
                                      </p:to>
                                    </p:set>
                                    <p:animEffect filter="fade" transition="in">
                                      <p:cBhvr>
                                        <p:cTn dur="1000"/>
                                        <p:tgtEl>
                                          <p:spTgt spid="14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3" st="3"/>
                                            </p:txEl>
                                          </p:spTgt>
                                        </p:tgtEl>
                                        <p:attrNameLst>
                                          <p:attrName>style.visibility</p:attrName>
                                        </p:attrNameLst>
                                      </p:cBhvr>
                                      <p:to>
                                        <p:strVal val="visible"/>
                                      </p:to>
                                    </p:set>
                                    <p:animEffect filter="fade" transition="in">
                                      <p:cBhvr>
                                        <p:cTn dur="1000"/>
                                        <p:tgtEl>
                                          <p:spTgt spid="14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4" st="4"/>
                                            </p:txEl>
                                          </p:spTgt>
                                        </p:tgtEl>
                                        <p:attrNameLst>
                                          <p:attrName>style.visibility</p:attrName>
                                        </p:attrNameLst>
                                      </p:cBhvr>
                                      <p:to>
                                        <p:strVal val="visible"/>
                                      </p:to>
                                    </p:set>
                                    <p:animEffect filter="fade" transition="in">
                                      <p:cBhvr>
                                        <p:cTn dur="1000"/>
                                        <p:tgtEl>
                                          <p:spTgt spid="14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5" st="5"/>
                                            </p:txEl>
                                          </p:spTgt>
                                        </p:tgtEl>
                                        <p:attrNameLst>
                                          <p:attrName>style.visibility</p:attrName>
                                        </p:attrNameLst>
                                      </p:cBhvr>
                                      <p:to>
                                        <p:strVal val="visible"/>
                                      </p:to>
                                    </p:set>
                                    <p:animEffect filter="fade" transition="in">
                                      <p:cBhvr>
                                        <p:cTn dur="1000"/>
                                        <p:tgtEl>
                                          <p:spTgt spid="14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6" st="6"/>
                                            </p:txEl>
                                          </p:spTgt>
                                        </p:tgtEl>
                                        <p:attrNameLst>
                                          <p:attrName>style.visibility</p:attrName>
                                        </p:attrNameLst>
                                      </p:cBhvr>
                                      <p:to>
                                        <p:strVal val="visible"/>
                                      </p:to>
                                    </p:set>
                                    <p:animEffect filter="fade" transition="in">
                                      <p:cBhvr>
                                        <p:cTn dur="1000"/>
                                        <p:tgtEl>
                                          <p:spTgt spid="14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7" st="7"/>
                                            </p:txEl>
                                          </p:spTgt>
                                        </p:tgtEl>
                                        <p:attrNameLst>
                                          <p:attrName>style.visibility</p:attrName>
                                        </p:attrNameLst>
                                      </p:cBhvr>
                                      <p:to>
                                        <p:strVal val="visible"/>
                                      </p:to>
                                    </p:set>
                                    <p:animEffect filter="fade" transition="in">
                                      <p:cBhvr>
                                        <p:cTn dur="1000"/>
                                        <p:tgtEl>
                                          <p:spTgt spid="14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8" st="8"/>
                                            </p:txEl>
                                          </p:spTgt>
                                        </p:tgtEl>
                                        <p:attrNameLst>
                                          <p:attrName>style.visibility</p:attrName>
                                        </p:attrNameLst>
                                      </p:cBhvr>
                                      <p:to>
                                        <p:strVal val="visible"/>
                                      </p:to>
                                    </p:set>
                                    <p:animEffect filter="fade" transition="in">
                                      <p:cBhvr>
                                        <p:cTn dur="1000"/>
                                        <p:tgtEl>
                                          <p:spTgt spid="148">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9" st="9"/>
                                            </p:txEl>
                                          </p:spTgt>
                                        </p:tgtEl>
                                        <p:attrNameLst>
                                          <p:attrName>style.visibility</p:attrName>
                                        </p:attrNameLst>
                                      </p:cBhvr>
                                      <p:to>
                                        <p:strVal val="visible"/>
                                      </p:to>
                                    </p:set>
                                    <p:animEffect filter="fade" transition="in">
                                      <p:cBhvr>
                                        <p:cTn dur="1000"/>
                                        <p:tgtEl>
                                          <p:spTgt spid="148">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10" st="10"/>
                                            </p:txEl>
                                          </p:spTgt>
                                        </p:tgtEl>
                                        <p:attrNameLst>
                                          <p:attrName>style.visibility</p:attrName>
                                        </p:attrNameLst>
                                      </p:cBhvr>
                                      <p:to>
                                        <p:strVal val="visible"/>
                                      </p:to>
                                    </p:set>
                                    <p:animEffect filter="fade" transition="in">
                                      <p:cBhvr>
                                        <p:cTn dur="1000"/>
                                        <p:tgtEl>
                                          <p:spTgt spid="148">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11" st="11"/>
                                            </p:txEl>
                                          </p:spTgt>
                                        </p:tgtEl>
                                        <p:attrNameLst>
                                          <p:attrName>style.visibility</p:attrName>
                                        </p:attrNameLst>
                                      </p:cBhvr>
                                      <p:to>
                                        <p:strVal val="visible"/>
                                      </p:to>
                                    </p:set>
                                    <p:animEffect filter="fade" transition="in">
                                      <p:cBhvr>
                                        <p:cTn dur="1000"/>
                                        <p:tgtEl>
                                          <p:spTgt spid="148">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12" st="12"/>
                                            </p:txEl>
                                          </p:spTgt>
                                        </p:tgtEl>
                                        <p:attrNameLst>
                                          <p:attrName>style.visibility</p:attrName>
                                        </p:attrNameLst>
                                      </p:cBhvr>
                                      <p:to>
                                        <p:strVal val="visible"/>
                                      </p:to>
                                    </p:set>
                                    <p:animEffect filter="fade" transition="in">
                                      <p:cBhvr>
                                        <p:cTn dur="1000"/>
                                        <p:tgtEl>
                                          <p:spTgt spid="148">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13" st="13"/>
                                            </p:txEl>
                                          </p:spTgt>
                                        </p:tgtEl>
                                        <p:attrNameLst>
                                          <p:attrName>style.visibility</p:attrName>
                                        </p:attrNameLst>
                                      </p:cBhvr>
                                      <p:to>
                                        <p:strVal val="visible"/>
                                      </p:to>
                                    </p:set>
                                    <p:animEffect filter="fade" transition="in">
                                      <p:cBhvr>
                                        <p:cTn dur="1000"/>
                                        <p:tgtEl>
                                          <p:spTgt spid="148">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14" st="14"/>
                                            </p:txEl>
                                          </p:spTgt>
                                        </p:tgtEl>
                                        <p:attrNameLst>
                                          <p:attrName>style.visibility</p:attrName>
                                        </p:attrNameLst>
                                      </p:cBhvr>
                                      <p:to>
                                        <p:strVal val="visible"/>
                                      </p:to>
                                    </p:set>
                                    <p:animEffect filter="fade" transition="in">
                                      <p:cBhvr>
                                        <p:cTn dur="1000"/>
                                        <p:tgtEl>
                                          <p:spTgt spid="148">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15" st="15"/>
                                            </p:txEl>
                                          </p:spTgt>
                                        </p:tgtEl>
                                        <p:attrNameLst>
                                          <p:attrName>style.visibility</p:attrName>
                                        </p:attrNameLst>
                                      </p:cBhvr>
                                      <p:to>
                                        <p:strVal val="visible"/>
                                      </p:to>
                                    </p:set>
                                    <p:animEffect filter="fade" transition="in">
                                      <p:cBhvr>
                                        <p:cTn dur="1000"/>
                                        <p:tgtEl>
                                          <p:spTgt spid="148">
                                            <p:txEl>
                                              <p:pRg end="15" st="1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liv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