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7" r:id="rId3"/>
    <p:sldId id="269" r:id="rId4"/>
    <p:sldId id="258" r:id="rId5"/>
    <p:sldId id="259" r:id="rId6"/>
    <p:sldId id="260" r:id="rId7"/>
    <p:sldId id="272" r:id="rId8"/>
    <p:sldId id="270" r:id="rId9"/>
    <p:sldId id="271" r:id="rId10"/>
    <p:sldId id="261" r:id="rId11"/>
    <p:sldId id="262" r:id="rId12"/>
    <p:sldId id="276" r:id="rId13"/>
    <p:sldId id="275" r:id="rId14"/>
    <p:sldId id="274" r:id="rId15"/>
    <p:sldId id="268" r:id="rId16"/>
    <p:sldId id="265" r:id="rId17"/>
    <p:sldId id="267" r:id="rId18"/>
    <p:sldId id="263" r:id="rId19"/>
    <p:sldId id="264" r:id="rId20"/>
    <p:sldId id="273"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63" autoAdjust="0"/>
  </p:normalViewPr>
  <p:slideViewPr>
    <p:cSldViewPr>
      <p:cViewPr varScale="1">
        <p:scale>
          <a:sx n="57" d="100"/>
          <a:sy n="57" d="100"/>
        </p:scale>
        <p:origin x="-17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809EC-7B01-4642-BAEC-63B78AF7BC13}" type="datetimeFigureOut">
              <a:rPr lang="en-US" smtClean="0"/>
              <a:t>7/14/2015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1E4D7-CAC0-43C2-B07D-ED4AB3F0A82C}" type="slidenum">
              <a:rPr lang="en-US" smtClean="0"/>
              <a:t>‹#›</a:t>
            </a:fld>
            <a:endParaRPr lang="en-US"/>
          </a:p>
        </p:txBody>
      </p:sp>
    </p:spTree>
    <p:extLst>
      <p:ext uri="{BB962C8B-B14F-4D97-AF65-F5344CB8AC3E}">
        <p14:creationId xmlns:p14="http://schemas.microsoft.com/office/powerpoint/2010/main" val="406546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2</a:t>
            </a:fld>
            <a:endParaRPr lang="en-US" dirty="0"/>
          </a:p>
        </p:txBody>
      </p:sp>
    </p:spTree>
    <p:extLst>
      <p:ext uri="{BB962C8B-B14F-4D97-AF65-F5344CB8AC3E}">
        <p14:creationId xmlns:p14="http://schemas.microsoft.com/office/powerpoint/2010/main" val="86250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AIHA Tool Kit was created so that users with a range of experience in ergonomic analysis would be able to employ it to analyze task in a workplace for a variety of ergonomic risk factors. My aim is to improve the current interface on the program that we have created.</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13</a:t>
            </a:fld>
            <a:endParaRPr lang="en-US"/>
          </a:p>
        </p:txBody>
      </p:sp>
    </p:spTree>
    <p:extLst>
      <p:ext uri="{BB962C8B-B14F-4D97-AF65-F5344CB8AC3E}">
        <p14:creationId xmlns:p14="http://schemas.microsoft.com/office/powerpoint/2010/main" val="398828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current wireframe for the project. The code was written in JavaScript.</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14</a:t>
            </a:fld>
            <a:endParaRPr lang="en-US"/>
          </a:p>
        </p:txBody>
      </p:sp>
    </p:spTree>
    <p:extLst>
      <p:ext uri="{BB962C8B-B14F-4D97-AF65-F5344CB8AC3E}">
        <p14:creationId xmlns:p14="http://schemas.microsoft.com/office/powerpoint/2010/main" val="236643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colors that I thought could be used for the next step to make</a:t>
            </a:r>
            <a:r>
              <a:rPr lang="en-US" baseline="0" dirty="0" smtClean="0"/>
              <a:t> the visual more appeasing.</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15</a:t>
            </a:fld>
            <a:endParaRPr lang="en-US"/>
          </a:p>
        </p:txBody>
      </p:sp>
    </p:spTree>
    <p:extLst>
      <p:ext uri="{BB962C8B-B14F-4D97-AF65-F5344CB8AC3E}">
        <p14:creationId xmlns:p14="http://schemas.microsoft.com/office/powerpoint/2010/main" val="116946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the code to make a functional specification on how the program works. The program assesses risk on the lower extremities (MMH) and the upper extremities (UET). It assesses different motions which the body uses, such as repetition,</a:t>
            </a:r>
            <a:r>
              <a:rPr lang="en-US" baseline="0" dirty="0" smtClean="0"/>
              <a:t> pushing or pulling, force, and vibration.</a:t>
            </a:r>
            <a:r>
              <a:rPr lang="en-US" dirty="0" smtClean="0"/>
              <a:t> The structure</a:t>
            </a:r>
            <a:r>
              <a:rPr lang="en-US" baseline="0" dirty="0" smtClean="0"/>
              <a:t> is currently O(n^2). In order to reduce time and cost, my focus is getting it to O(n). </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16</a:t>
            </a:fld>
            <a:endParaRPr lang="en-US"/>
          </a:p>
        </p:txBody>
      </p:sp>
    </p:spTree>
    <p:extLst>
      <p:ext uri="{BB962C8B-B14F-4D97-AF65-F5344CB8AC3E}">
        <p14:creationId xmlns:p14="http://schemas.microsoft.com/office/powerpoint/2010/main" val="310826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my first idea of how the first two levels could look. Not really a good idea because people may focus on the hard bodies.</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17</a:t>
            </a:fld>
            <a:endParaRPr lang="en-US"/>
          </a:p>
        </p:txBody>
      </p:sp>
    </p:spTree>
    <p:extLst>
      <p:ext uri="{BB962C8B-B14F-4D97-AF65-F5344CB8AC3E}">
        <p14:creationId xmlns:p14="http://schemas.microsoft.com/office/powerpoint/2010/main" val="3109215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also one of my first designs.</a:t>
            </a:r>
            <a:r>
              <a:rPr lang="en-US" baseline="0" dirty="0" smtClean="0"/>
              <a:t> It has too much text for the top hierarchy.</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18</a:t>
            </a:fld>
            <a:endParaRPr lang="en-US"/>
          </a:p>
        </p:txBody>
      </p:sp>
    </p:spTree>
    <p:extLst>
      <p:ext uri="{BB962C8B-B14F-4D97-AF65-F5344CB8AC3E}">
        <p14:creationId xmlns:p14="http://schemas.microsoft.com/office/powerpoint/2010/main" val="344514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 is like the flow chart you</a:t>
            </a:r>
            <a:r>
              <a:rPr lang="en-US" baseline="0" dirty="0" smtClean="0"/>
              <a:t> sa</a:t>
            </a:r>
            <a:r>
              <a:rPr lang="en-US" dirty="0" smtClean="0"/>
              <a:t>w earlier, except I reduced the</a:t>
            </a:r>
            <a:r>
              <a:rPr lang="en-US" baseline="0" dirty="0" smtClean="0"/>
              <a:t> complexity a little. (Explain </a:t>
            </a:r>
            <a:r>
              <a:rPr lang="en-US" baseline="0" dirty="0" err="1" smtClean="0"/>
              <a:t>Pwrpt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19</a:t>
            </a:fld>
            <a:endParaRPr lang="en-US"/>
          </a:p>
        </p:txBody>
      </p:sp>
    </p:spTree>
    <p:extLst>
      <p:ext uri="{BB962C8B-B14F-4D97-AF65-F5344CB8AC3E}">
        <p14:creationId xmlns:p14="http://schemas.microsoft.com/office/powerpoint/2010/main" val="249392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last design that I made</a:t>
            </a:r>
            <a:r>
              <a:rPr lang="en-US" baseline="0" dirty="0" smtClean="0"/>
              <a:t> includes color and is put in a hierarchy tree so that the process may be seen a little better.</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20</a:t>
            </a:fld>
            <a:endParaRPr lang="en-US"/>
          </a:p>
        </p:txBody>
      </p:sp>
    </p:spTree>
    <p:extLst>
      <p:ext uri="{BB962C8B-B14F-4D97-AF65-F5344CB8AC3E}">
        <p14:creationId xmlns:p14="http://schemas.microsoft.com/office/powerpoint/2010/main" val="410841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Id like to give acknowledgements to (read </a:t>
            </a:r>
            <a:r>
              <a:rPr lang="en-US" baseline="0" dirty="0" err="1" smtClean="0"/>
              <a:t>pwrpt</a:t>
            </a:r>
            <a:r>
              <a:rPr lang="en-US" baseline="0" dirty="0" smtClean="0"/>
              <a:t>). Are there any questions?</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21</a:t>
            </a:fld>
            <a:endParaRPr lang="en-US"/>
          </a:p>
        </p:txBody>
      </p:sp>
    </p:spTree>
    <p:extLst>
      <p:ext uri="{BB962C8B-B14F-4D97-AF65-F5344CB8AC3E}">
        <p14:creationId xmlns:p14="http://schemas.microsoft.com/office/powerpoint/2010/main" val="346161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I have told you a little about myself, I will begin my literature reviews</a:t>
            </a:r>
            <a:r>
              <a:rPr lang="en-US" baseline="0" dirty="0" smtClean="0"/>
              <a:t> with the 1</a:t>
            </a:r>
            <a:r>
              <a:rPr lang="en-US" baseline="30000" dirty="0" smtClean="0"/>
              <a:t>st</a:t>
            </a:r>
            <a:r>
              <a:rPr lang="en-US" baseline="0" dirty="0" smtClean="0"/>
              <a:t> titled</a:t>
            </a:r>
            <a:r>
              <a:rPr lang="en-US" dirty="0" smtClean="0"/>
              <a:t> User</a:t>
            </a:r>
            <a:r>
              <a:rPr lang="en-US" baseline="0" dirty="0" smtClean="0"/>
              <a:t> Interface Design, by Lee and </a:t>
            </a:r>
            <a:r>
              <a:rPr lang="en-US" baseline="0" dirty="0" err="1" smtClean="0"/>
              <a:t>Lochovsky</a:t>
            </a:r>
            <a:r>
              <a:rPr lang="en-US" baseline="0" dirty="0" smtClean="0"/>
              <a:t>. </a:t>
            </a:r>
            <a:r>
              <a:rPr lang="en-US" sz="1200" kern="1200" dirty="0" smtClean="0">
                <a:solidFill>
                  <a:schemeClr val="tx1"/>
                </a:solidFill>
                <a:latin typeface="+mn-lt"/>
                <a:ea typeface="+mn-ea"/>
                <a:cs typeface="+mn-cs"/>
              </a:rPr>
              <a:t>The user interface design is the contact point between the user and the system. </a:t>
            </a:r>
            <a:r>
              <a:rPr lang="en-US" sz="1200" kern="1200" dirty="0" smtClean="0">
                <a:solidFill>
                  <a:schemeClr val="tx1"/>
                </a:solidFill>
                <a:effectLst/>
                <a:latin typeface="+mn-lt"/>
                <a:ea typeface="+mn-ea"/>
                <a:cs typeface="+mn-cs"/>
              </a:rPr>
              <a:t>The conceptual model is one of the most important aspects of a user interface. It </a:t>
            </a:r>
            <a:r>
              <a:rPr lang="en-US" sz="1200" kern="1200" dirty="0" smtClean="0">
                <a:solidFill>
                  <a:schemeClr val="tx1"/>
                </a:solidFill>
                <a:latin typeface="+mn-lt"/>
                <a:ea typeface="+mn-ea"/>
                <a:cs typeface="+mn-cs"/>
              </a:rPr>
              <a:t>provides the tools for conveying knowledge to the user to execute his tasks, and for assimilating this knowledge. </a:t>
            </a:r>
            <a:r>
              <a:rPr lang="en-US" sz="1200" kern="1200" dirty="0" smtClean="0">
                <a:solidFill>
                  <a:schemeClr val="tx1"/>
                </a:solidFill>
                <a:effectLst/>
                <a:latin typeface="+mn-lt"/>
                <a:ea typeface="+mn-ea"/>
                <a:cs typeface="+mn-cs"/>
              </a:rPr>
              <a:t>A mental model is a personalized understanding of the conceptual model. It </a:t>
            </a:r>
            <a:r>
              <a:rPr lang="en-US" sz="1200" kern="1200" dirty="0" smtClean="0">
                <a:solidFill>
                  <a:schemeClr val="tx1"/>
                </a:solidFill>
                <a:latin typeface="+mn-lt"/>
                <a:ea typeface="+mn-ea"/>
                <a:cs typeface="+mn-cs"/>
              </a:rPr>
              <a:t>is used to perform tasks that were taught and not originally encompassed by the conceptual model. </a:t>
            </a:r>
            <a:r>
              <a:rPr lang="en-US" sz="1200" kern="1200" dirty="0" smtClean="0">
                <a:solidFill>
                  <a:schemeClr val="tx1"/>
                </a:solidFill>
                <a:effectLst/>
                <a:latin typeface="+mn-lt"/>
                <a:ea typeface="+mn-ea"/>
                <a:cs typeface="+mn-cs"/>
              </a:rPr>
              <a:t>Therefore it is very important that the conceptual model is complete and consistent.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4</a:t>
            </a:fld>
            <a:endParaRPr lang="en-US"/>
          </a:p>
        </p:txBody>
      </p:sp>
    </p:spTree>
    <p:extLst>
      <p:ext uri="{BB962C8B-B14F-4D97-AF65-F5344CB8AC3E}">
        <p14:creationId xmlns:p14="http://schemas.microsoft.com/office/powerpoint/2010/main" val="164185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next review is Human-Computer Interaction,</a:t>
            </a:r>
            <a:r>
              <a:rPr lang="en-US" baseline="0" dirty="0" smtClean="0"/>
              <a:t> by Kim</a:t>
            </a:r>
            <a:r>
              <a:rPr lang="en-US" sz="1200" kern="1200" dirty="0" smtClean="0">
                <a:solidFill>
                  <a:schemeClr val="tx1"/>
                </a:solidFill>
                <a:effectLst/>
                <a:latin typeface="+mn-lt"/>
                <a:ea typeface="+mn-ea"/>
                <a:cs typeface="+mn-cs"/>
              </a:rPr>
              <a:t>. HCI deals with the theory, design, implementation, and evaluation of how humans use and interact with computing devices. While satisfying the need for usability, a simple aesthetic appeal of interfaces is now a critical added requirement for commercial success.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Good HCI designs are generally difficult, despite their importance. Substantial knowledge in many different fields is required. HCI is a multi-objective task that involves simultaneous consideration of many things, such as the types of users, characteristics of the tasks, capabilities and cost of the devices, lack of objective or exact quantitative evaluation measures, and changing technologies. (Read </a:t>
            </a:r>
            <a:r>
              <a:rPr lang="en-US" sz="1200" kern="1200" dirty="0" err="1" smtClean="0">
                <a:solidFill>
                  <a:schemeClr val="tx1"/>
                </a:solidFill>
                <a:effectLst/>
                <a:latin typeface="+mn-lt"/>
                <a:ea typeface="+mn-ea"/>
                <a:cs typeface="+mn-cs"/>
              </a:rPr>
              <a:t>PwrPt</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5</a:t>
            </a:fld>
            <a:endParaRPr lang="en-US"/>
          </a:p>
        </p:txBody>
      </p:sp>
    </p:spTree>
    <p:extLst>
      <p:ext uri="{BB962C8B-B14F-4D97-AF65-F5344CB8AC3E}">
        <p14:creationId xmlns:p14="http://schemas.microsoft.com/office/powerpoint/2010/main" val="51993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Ecological Interface Design: Theoretical Foundations,</a:t>
            </a:r>
            <a:r>
              <a:rPr lang="en-US" baseline="0" dirty="0" smtClean="0"/>
              <a:t> by Vicente and Rasmussen is the next literature review I will discuss. </a:t>
            </a:r>
            <a:r>
              <a:rPr lang="en-US" sz="1200" kern="1200" dirty="0" smtClean="0">
                <a:solidFill>
                  <a:schemeClr val="tx1"/>
                </a:solidFill>
                <a:latin typeface="+mn-lt"/>
                <a:ea typeface="+mn-ea"/>
                <a:cs typeface="+mn-cs"/>
              </a:rPr>
              <a:t>The ecological interface design’s goal is to support three levels of rational control; familiar events, unfamiliar, but anticipated events, and unfamiliar and unanticipated events. First, think of a relevant way of describing the complexity of the work environment. This will define the informational content and structure of the interface. Next, think of an effective way of communicating this information to the operator. Another goal is not to force processing to a higher level than the loads of the task require. It has been argued that, lower levels of rational control tend to be executed quicker, with less effort, and more effectively than higher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6</a:t>
            </a:fld>
            <a:endParaRPr lang="en-US"/>
          </a:p>
        </p:txBody>
      </p:sp>
    </p:spTree>
    <p:extLst>
      <p:ext uri="{BB962C8B-B14F-4D97-AF65-F5344CB8AC3E}">
        <p14:creationId xmlns:p14="http://schemas.microsoft.com/office/powerpoint/2010/main" val="28956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last literature review</a:t>
            </a:r>
            <a:r>
              <a:rPr lang="en-US" baseline="0" dirty="0" smtClean="0"/>
              <a:t> that I will discuss is App Interface Study on how to improve user experience, by Lu, Chen and Chen. </a:t>
            </a:r>
            <a:r>
              <a:rPr lang="en-US" sz="1200" kern="1200" dirty="0" smtClean="0">
                <a:solidFill>
                  <a:schemeClr val="tx1"/>
                </a:solidFill>
                <a:effectLst/>
                <a:latin typeface="+mn-lt"/>
                <a:ea typeface="+mn-ea"/>
                <a:cs typeface="+mn-cs"/>
              </a:rPr>
              <a:t>This paper centers on three key factors of an app interface Design: thinking mode, interactive mode and visual mode of touch-screen devices. Making human-computer interaction as natural and convenient as person-person interaction is the ultimate purpose of intelligent product interface designs. During the </a:t>
            </a:r>
            <a:r>
              <a:rPr lang="en-US" sz="1200" i="0" kern="1200" dirty="0" smtClean="0">
                <a:solidFill>
                  <a:schemeClr val="tx1"/>
                </a:solidFill>
                <a:effectLst/>
                <a:latin typeface="+mn-lt"/>
                <a:ea typeface="+mn-ea"/>
                <a:cs typeface="+mn-cs"/>
              </a:rPr>
              <a:t>Conversion of thinking mode, focus on meeting and creating needs.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Make the app closer to people’s thoughts and behavior. Provide people with a sense of playing, and Focus on preferences. </a:t>
            </a:r>
            <a:r>
              <a:rPr lang="en-US" sz="1200" kern="1200" dirty="0" smtClean="0">
                <a:solidFill>
                  <a:schemeClr val="tx1"/>
                </a:solidFill>
                <a:effectLst/>
                <a:latin typeface="+mn-lt"/>
                <a:ea typeface="+mn-ea"/>
                <a:cs typeface="+mn-cs"/>
              </a:rPr>
              <a:t>The most important elements in app interactive design are hand size, gestures, visual focus, and eye guidance. Hands and eyes play the most important role. Effort should be made to guide the users’ attention to the information that the app needs to convey. Also, Adopting the common way of using a certain kind of system can decrease the re-cognition. During the visual mode design with appeal. </a:t>
            </a:r>
            <a:r>
              <a:rPr lang="en-US" sz="1200" i="0" kern="1200" dirty="0" smtClean="0">
                <a:solidFill>
                  <a:schemeClr val="tx1"/>
                </a:solidFill>
                <a:effectLst/>
                <a:latin typeface="+mn-lt"/>
                <a:ea typeface="+mn-ea"/>
                <a:cs typeface="+mn-cs"/>
              </a:rPr>
              <a:t>Care even about one millimeter, because that could make a difference when users touch the screen. Material is as important as color. </a:t>
            </a:r>
            <a:r>
              <a:rPr lang="en-US" sz="1200" kern="1200" dirty="0" smtClean="0">
                <a:solidFill>
                  <a:schemeClr val="tx1"/>
                </a:solidFill>
                <a:effectLst/>
                <a:latin typeface="+mn-lt"/>
                <a:ea typeface="+mn-ea"/>
                <a:cs typeface="+mn-cs"/>
              </a:rPr>
              <a:t>Properly adding materials can make your design more realistic.</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BD81E4D7-CAC0-43C2-B07D-ED4AB3F0A82C}" type="slidenum">
              <a:rPr lang="en-US" smtClean="0"/>
              <a:t>7</a:t>
            </a:fld>
            <a:endParaRPr lang="en-US"/>
          </a:p>
        </p:txBody>
      </p:sp>
    </p:spTree>
    <p:extLst>
      <p:ext uri="{BB962C8B-B14F-4D97-AF65-F5344CB8AC3E}">
        <p14:creationId xmlns:p14="http://schemas.microsoft.com/office/powerpoint/2010/main" val="65246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now briefly talk about the</a:t>
            </a:r>
            <a:r>
              <a:rPr lang="en-US" dirty="0" smtClean="0"/>
              <a:t> schedule that I have been working with. I am currently in week 5. By keeping up with my schedule, I have been able to stay on track to complete my tasks.</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8</a:t>
            </a:fld>
            <a:endParaRPr lang="en-US"/>
          </a:p>
        </p:txBody>
      </p:sp>
    </p:spTree>
    <p:extLst>
      <p:ext uri="{BB962C8B-B14F-4D97-AF65-F5344CB8AC3E}">
        <p14:creationId xmlns:p14="http://schemas.microsoft.com/office/powerpoint/2010/main" val="18887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into the overview. I will discuss</a:t>
            </a:r>
            <a:r>
              <a:rPr lang="en-US" baseline="0" dirty="0" smtClean="0"/>
              <a:t> the educational tool that I designed for middle school children and the ERGO project.</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10</a:t>
            </a:fld>
            <a:endParaRPr lang="en-US"/>
          </a:p>
        </p:txBody>
      </p:sp>
    </p:spTree>
    <p:extLst>
      <p:ext uri="{BB962C8B-B14F-4D97-AF65-F5344CB8AC3E}">
        <p14:creationId xmlns:p14="http://schemas.microsoft.com/office/powerpoint/2010/main" val="234550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Scratch to design an algebra game with absolute value problems. This educational tool was designed for the Beauty and Joy of Computing Project. As you can see Scratch is a simple drag and drop application. This game is a shooting game and has two levels with five questions in each.</a:t>
            </a:r>
            <a:r>
              <a:rPr lang="en-US" baseline="0" dirty="0" smtClean="0"/>
              <a:t> If you answer a question incorrectly, it takes you back to the beginning of that level to start over. If all questions are answered right the first time, you will receive a perfect score of 10. The higher the score, the more questions you missed. At the end your score is rated. </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11</a:t>
            </a:fld>
            <a:endParaRPr lang="en-US"/>
          </a:p>
        </p:txBody>
      </p:sp>
    </p:spTree>
    <p:extLst>
      <p:ext uri="{BB962C8B-B14F-4D97-AF65-F5344CB8AC3E}">
        <p14:creationId xmlns:p14="http://schemas.microsoft.com/office/powerpoint/2010/main" val="252620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ending of my presentation I will talk about the ERGO </a:t>
            </a:r>
            <a:r>
              <a:rPr lang="en-US" baseline="0" dirty="0" smtClean="0"/>
              <a:t>project. </a:t>
            </a:r>
            <a:endParaRPr lang="en-US" dirty="0"/>
          </a:p>
        </p:txBody>
      </p:sp>
      <p:sp>
        <p:nvSpPr>
          <p:cNvPr id="4" name="Slide Number Placeholder 3"/>
          <p:cNvSpPr>
            <a:spLocks noGrp="1"/>
          </p:cNvSpPr>
          <p:nvPr>
            <p:ph type="sldNum" sz="quarter" idx="10"/>
          </p:nvPr>
        </p:nvSpPr>
        <p:spPr/>
        <p:txBody>
          <a:bodyPr/>
          <a:lstStyle/>
          <a:p>
            <a:fld id="{BD81E4D7-CAC0-43C2-B07D-ED4AB3F0A82C}" type="slidenum">
              <a:rPr lang="en-US" smtClean="0"/>
              <a:t>12</a:t>
            </a:fld>
            <a:endParaRPr lang="en-US"/>
          </a:p>
        </p:txBody>
      </p:sp>
    </p:spTree>
    <p:extLst>
      <p:ext uri="{BB962C8B-B14F-4D97-AF65-F5344CB8AC3E}">
        <p14:creationId xmlns:p14="http://schemas.microsoft.com/office/powerpoint/2010/main" val="4132504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3BC9A22-4279-47D6-9E9F-3EC85D44911B}" type="datetimeFigureOut">
              <a:rPr lang="en-US" smtClean="0"/>
              <a:t>7/14/2015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D36AD65-ED06-4242-B7A0-B4ED7EFADF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C9A22-4279-47D6-9E9F-3EC85D44911B}"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C9A22-4279-47D6-9E9F-3EC85D44911B}"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C9A22-4279-47D6-9E9F-3EC85D44911B}"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C9A22-4279-47D6-9E9F-3EC85D44911B}"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BC9A22-4279-47D6-9E9F-3EC85D44911B}"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AD65-ED06-4242-B7A0-B4ED7EFADF5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3BC9A22-4279-47D6-9E9F-3EC85D44911B}" type="datetimeFigureOut">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6AD65-ED06-4242-B7A0-B4ED7EFADF5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C9A22-4279-47D6-9E9F-3EC85D44911B}"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C9A22-4279-47D6-9E9F-3EC85D44911B}"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6AD65-ED06-4242-B7A0-B4ED7EFADF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3BC9A22-4279-47D6-9E9F-3EC85D44911B}" type="datetimeFigureOut">
              <a:rPr lang="en-US" smtClean="0"/>
              <a:t>7/14/2015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D36AD65-ED06-4242-B7A0-B4ED7EFADF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3BC9A22-4279-47D6-9E9F-3EC85D44911B}" type="datetimeFigureOut">
              <a:rPr lang="en-US" smtClean="0"/>
              <a:t>7/14/2015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D36AD65-ED06-4242-B7A0-B4ED7EFADF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3BC9A22-4279-47D6-9E9F-3EC85D44911B}" type="datetimeFigureOut">
              <a:rPr lang="en-US" smtClean="0"/>
              <a:t>7/14/2015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D36AD65-ED06-4242-B7A0-B4ED7EFADF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Presentation1.pptx"/></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jp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801" y="457200"/>
            <a:ext cx="7010399" cy="1337025"/>
          </a:xfrm>
        </p:spPr>
        <p:txBody>
          <a:bodyPr>
            <a:normAutofit fontScale="90000"/>
          </a:bodyPr>
          <a:lstStyle/>
          <a:p>
            <a:r>
              <a:rPr lang="en-US" b="1" dirty="0" smtClean="0">
                <a:solidFill>
                  <a:srgbClr val="0070C0"/>
                </a:solidFill>
              </a:rPr>
              <a:t>GWENDOLYN TENNELL</a:t>
            </a:r>
            <a:r>
              <a:rPr lang="en-US" b="1" dirty="0" smtClean="0">
                <a:solidFill>
                  <a:schemeClr val="accent6">
                    <a:lumMod val="75000"/>
                  </a:schemeClr>
                </a:solidFill>
                <a:latin typeface="+mn-lt"/>
              </a:rPr>
              <a:t/>
            </a:r>
            <a:br>
              <a:rPr lang="en-US" b="1" dirty="0" smtClean="0">
                <a:solidFill>
                  <a:schemeClr val="accent6">
                    <a:lumMod val="75000"/>
                  </a:schemeClr>
                </a:solidFill>
                <a:latin typeface="+mn-lt"/>
              </a:rPr>
            </a:br>
            <a:r>
              <a:rPr lang="en-US" sz="2700" b="1" dirty="0">
                <a:solidFill>
                  <a:schemeClr val="accent6">
                    <a:lumMod val="75000"/>
                  </a:schemeClr>
                </a:solidFill>
              </a:rPr>
              <a:t>Louisiana State University at </a:t>
            </a:r>
            <a:r>
              <a:rPr lang="en-US" sz="2700" b="1" dirty="0" smtClean="0">
                <a:solidFill>
                  <a:schemeClr val="accent6">
                    <a:lumMod val="75000"/>
                  </a:schemeClr>
                </a:solidFill>
              </a:rPr>
              <a:t>Shreveport</a:t>
            </a:r>
            <a:br>
              <a:rPr lang="en-US" sz="2700" b="1" dirty="0" smtClean="0">
                <a:solidFill>
                  <a:schemeClr val="accent6">
                    <a:lumMod val="75000"/>
                  </a:schemeClr>
                </a:solidFill>
              </a:rPr>
            </a:br>
            <a:r>
              <a:rPr lang="en-US" sz="2700" b="1" dirty="0" smtClean="0">
                <a:solidFill>
                  <a:schemeClr val="accent6">
                    <a:lumMod val="75000"/>
                  </a:schemeClr>
                </a:solidFill>
              </a:rPr>
              <a:t>Auburn University Summer Research</a:t>
            </a:r>
            <a:endParaRPr lang="en-US" b="1"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116" y="2057400"/>
            <a:ext cx="3533602" cy="2600198"/>
          </a:xfrm>
          <a:prstGeom prst="rect">
            <a:avLst/>
          </a:prstGeom>
        </p:spPr>
      </p:pic>
      <p:sp>
        <p:nvSpPr>
          <p:cNvPr id="3" name="Subtitle 2"/>
          <p:cNvSpPr>
            <a:spLocks noGrp="1"/>
          </p:cNvSpPr>
          <p:nvPr>
            <p:ph type="subTitle" idx="1"/>
          </p:nvPr>
        </p:nvSpPr>
        <p:spPr>
          <a:xfrm>
            <a:off x="990600" y="4953000"/>
            <a:ext cx="7162799" cy="762000"/>
          </a:xfrm>
        </p:spPr>
        <p:txBody>
          <a:bodyPr>
            <a:normAutofit fontScale="92500" lnSpcReduction="10000"/>
          </a:bodyPr>
          <a:lstStyle/>
          <a:p>
            <a:r>
              <a:rPr lang="en-US" b="1" dirty="0" smtClean="0">
                <a:solidFill>
                  <a:srgbClr val="0070C0"/>
                </a:solidFill>
                <a:latin typeface="+mj-lt"/>
              </a:rPr>
              <a:t>Improving An Interface for Economic Development</a:t>
            </a:r>
          </a:p>
          <a:p>
            <a:r>
              <a:rPr lang="en-US" b="1" dirty="0" smtClean="0">
                <a:solidFill>
                  <a:srgbClr val="0070C0"/>
                </a:solidFill>
                <a:latin typeface="+mj-lt"/>
              </a:rPr>
              <a:t>The ERGO Project</a:t>
            </a:r>
            <a:endParaRPr lang="en-US" b="1" dirty="0">
              <a:solidFill>
                <a:srgbClr val="0070C0"/>
              </a:solidFill>
              <a:latin typeface="+mj-lt"/>
            </a:endParaRPr>
          </a:p>
        </p:txBody>
      </p:sp>
    </p:spTree>
    <p:extLst>
      <p:ext uri="{BB962C8B-B14F-4D97-AF65-F5344CB8AC3E}">
        <p14:creationId xmlns:p14="http://schemas.microsoft.com/office/powerpoint/2010/main" val="358243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82"/>
            <a:ext cx="6965245" cy="588818"/>
          </a:xfrm>
        </p:spPr>
        <p:txBody>
          <a:bodyPr>
            <a:normAutofit fontScale="90000"/>
          </a:bodyPr>
          <a:lstStyle/>
          <a:p>
            <a:r>
              <a:rPr lang="en-US" sz="5400" b="1" dirty="0" smtClean="0">
                <a:solidFill>
                  <a:srgbClr val="0070C0"/>
                </a:solidFill>
              </a:rPr>
              <a:t>OVERVIEW</a:t>
            </a:r>
            <a:endParaRPr lang="en-US" sz="5400" b="1" dirty="0">
              <a:solidFill>
                <a:srgbClr val="0070C0"/>
              </a:solidFill>
            </a:endParaRPr>
          </a:p>
        </p:txBody>
      </p:sp>
      <p:sp>
        <p:nvSpPr>
          <p:cNvPr id="3" name="Content Placeholder 2"/>
          <p:cNvSpPr>
            <a:spLocks noGrp="1"/>
          </p:cNvSpPr>
          <p:nvPr>
            <p:ph idx="1"/>
          </p:nvPr>
        </p:nvSpPr>
        <p:spPr>
          <a:xfrm>
            <a:off x="838200" y="762000"/>
            <a:ext cx="7467600" cy="5334000"/>
          </a:xfrm>
          <a:solidFill>
            <a:schemeClr val="accent1"/>
          </a:solidFill>
        </p:spPr>
        <p:txBody>
          <a:bodyPr/>
          <a:lstStyle/>
          <a:p>
            <a:endParaRPr lang="en-US" dirty="0" smtClean="0"/>
          </a:p>
          <a:p>
            <a:r>
              <a:rPr lang="en-US" dirty="0" smtClean="0">
                <a:latin typeface="+mj-lt"/>
              </a:rPr>
              <a:t>The Beauty and Joy of Computing (BJC)</a:t>
            </a:r>
          </a:p>
          <a:p>
            <a:pPr marL="1005840" lvl="5" indent="-274320"/>
            <a:r>
              <a:rPr lang="en-US" sz="1800" dirty="0">
                <a:latin typeface="+mj-lt"/>
              </a:rPr>
              <a:t>Scratch – Educational </a:t>
            </a:r>
            <a:r>
              <a:rPr lang="en-US" sz="1800" dirty="0" smtClean="0">
                <a:latin typeface="+mj-lt"/>
              </a:rPr>
              <a:t>Algebra Game</a:t>
            </a:r>
            <a:endParaRPr lang="en-US" sz="1800" dirty="0">
              <a:latin typeface="+mj-lt"/>
            </a:endParaRPr>
          </a:p>
          <a:p>
            <a:pPr marL="1783080" lvl="5" indent="0">
              <a:buNone/>
            </a:pPr>
            <a:r>
              <a:rPr lang="en-US" dirty="0" smtClean="0">
                <a:latin typeface="+mj-lt"/>
              </a:rPr>
              <a:t>	   </a:t>
            </a:r>
            <a:r>
              <a:rPr lang="en-US" sz="1800" dirty="0" smtClean="0">
                <a:latin typeface="+mj-lt"/>
              </a:rPr>
              <a:t>(Absolute Value for 6</a:t>
            </a:r>
            <a:r>
              <a:rPr lang="en-US" sz="1800" baseline="30000" dirty="0" smtClean="0">
                <a:latin typeface="+mj-lt"/>
              </a:rPr>
              <a:t>th</a:t>
            </a:r>
            <a:r>
              <a:rPr lang="en-US" sz="1800" dirty="0" smtClean="0">
                <a:latin typeface="+mj-lt"/>
              </a:rPr>
              <a:t> – 8</a:t>
            </a:r>
            <a:r>
              <a:rPr lang="en-US" sz="1800" baseline="30000" dirty="0" smtClean="0">
                <a:latin typeface="+mj-lt"/>
              </a:rPr>
              <a:t>th</a:t>
            </a:r>
            <a:r>
              <a:rPr lang="en-US" sz="1800" dirty="0">
                <a:latin typeface="+mj-lt"/>
              </a:rPr>
              <a:t> </a:t>
            </a:r>
            <a:r>
              <a:rPr lang="en-US" sz="1800" dirty="0" smtClean="0">
                <a:latin typeface="+mj-lt"/>
              </a:rPr>
              <a:t>graders)</a:t>
            </a:r>
          </a:p>
          <a:p>
            <a:endParaRPr lang="en-US" dirty="0" smtClean="0">
              <a:latin typeface="+mj-lt"/>
            </a:endParaRPr>
          </a:p>
          <a:p>
            <a:pPr marL="0" indent="0">
              <a:buNone/>
            </a:pPr>
            <a:endParaRPr lang="en-US" dirty="0" smtClean="0">
              <a:latin typeface="+mj-lt"/>
            </a:endParaRPr>
          </a:p>
          <a:p>
            <a:pPr marL="0" indent="0">
              <a:buNone/>
            </a:pPr>
            <a:endParaRPr lang="en-US" dirty="0">
              <a:latin typeface="+mj-lt"/>
            </a:endParaRPr>
          </a:p>
          <a:p>
            <a:r>
              <a:rPr lang="en-US" dirty="0" smtClean="0">
                <a:latin typeface="+mj-lt"/>
              </a:rPr>
              <a:t>ERGO Project</a:t>
            </a:r>
          </a:p>
          <a:p>
            <a:pPr lvl="3"/>
            <a:r>
              <a:rPr lang="en-US" dirty="0" smtClean="0">
                <a:latin typeface="+mj-lt"/>
              </a:rPr>
              <a:t>ERGO flow chart</a:t>
            </a:r>
          </a:p>
          <a:p>
            <a:pPr lvl="3"/>
            <a:r>
              <a:rPr lang="en-US" dirty="0" smtClean="0">
                <a:latin typeface="+mj-lt"/>
              </a:rPr>
              <a:t>ERGO designs I, II, &amp; III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810000"/>
            <a:ext cx="1350818" cy="152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295400"/>
            <a:ext cx="1371600" cy="1524000"/>
          </a:xfrm>
          <a:prstGeom prst="rect">
            <a:avLst/>
          </a:prstGeom>
        </p:spPr>
      </p:pic>
    </p:spTree>
    <p:extLst>
      <p:ext uri="{BB962C8B-B14F-4D97-AF65-F5344CB8AC3E}">
        <p14:creationId xmlns:p14="http://schemas.microsoft.com/office/powerpoint/2010/main" val="3687716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91399" cy="1524000"/>
          </a:xfrm>
        </p:spPr>
        <p:txBody>
          <a:bodyPr>
            <a:noAutofit/>
          </a:bodyPr>
          <a:lstStyle/>
          <a:p>
            <a:r>
              <a:rPr lang="en-US" sz="2400" b="1" dirty="0" smtClean="0">
                <a:solidFill>
                  <a:srgbClr val="0070C0"/>
                </a:solidFill>
              </a:rPr>
              <a:t>Algebra (Absolute Value) Game</a:t>
            </a:r>
            <a:br>
              <a:rPr lang="en-US" sz="2400" b="1" dirty="0" smtClean="0">
                <a:solidFill>
                  <a:srgbClr val="0070C0"/>
                </a:solidFill>
              </a:rPr>
            </a:br>
            <a:r>
              <a:rPr lang="en-US" sz="2400" b="1" dirty="0" smtClean="0">
                <a:solidFill>
                  <a:srgbClr val="0070C0"/>
                </a:solidFill>
              </a:rPr>
              <a:t>Designed for the Beauty and Joy of Computing Project (BJC)</a:t>
            </a:r>
            <a:endParaRPr lang="en-US" sz="2400" b="1" dirty="0">
              <a:solidFill>
                <a:srgbClr val="0070C0"/>
              </a:solidFill>
            </a:endParaRPr>
          </a:p>
        </p:txBody>
      </p:sp>
      <p:pic>
        <p:nvPicPr>
          <p:cNvPr id="4" name="Content Placeholder 3"/>
          <p:cNvPicPr>
            <a:picLocks noGrp="1"/>
          </p:cNvPicPr>
          <p:nvPr>
            <p:ph idx="1"/>
          </p:nvPr>
        </p:nvPicPr>
        <p:blipFill>
          <a:blip r:embed="rId3"/>
          <a:stretch>
            <a:fillRect/>
          </a:stretch>
        </p:blipFill>
        <p:spPr>
          <a:xfrm>
            <a:off x="1066801" y="2179346"/>
            <a:ext cx="7010400" cy="3840454"/>
          </a:xfrm>
          <a:prstGeom prst="rect">
            <a:avLst/>
          </a:prstGeom>
        </p:spPr>
      </p:pic>
      <p:sp>
        <p:nvSpPr>
          <p:cNvPr id="3" name="TextBox 2"/>
          <p:cNvSpPr txBox="1"/>
          <p:nvPr/>
        </p:nvSpPr>
        <p:spPr>
          <a:xfrm>
            <a:off x="914400" y="0"/>
            <a:ext cx="7315199" cy="646331"/>
          </a:xfrm>
          <a:prstGeom prst="rect">
            <a:avLst/>
          </a:prstGeom>
          <a:noFill/>
        </p:spPr>
        <p:txBody>
          <a:bodyPr wrap="square" rtlCol="0">
            <a:spAutoFit/>
          </a:bodyPr>
          <a:lstStyle/>
          <a:p>
            <a:pPr algn="ctr"/>
            <a:r>
              <a:rPr lang="en-US" sz="3600" b="1" dirty="0">
                <a:solidFill>
                  <a:srgbClr val="0070C0"/>
                </a:solidFill>
                <a:latin typeface="+mj-lt"/>
              </a:rPr>
              <a:t>Educational Tool</a:t>
            </a:r>
            <a:endParaRPr lang="en-US" sz="3600" dirty="0">
              <a:latin typeface="+mj-lt"/>
            </a:endParaRPr>
          </a:p>
        </p:txBody>
      </p:sp>
    </p:spTree>
    <p:extLst>
      <p:ext uri="{BB962C8B-B14F-4D97-AF65-F5344CB8AC3E}">
        <p14:creationId xmlns:p14="http://schemas.microsoft.com/office/powerpoint/2010/main" val="3102875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294" y="1"/>
            <a:ext cx="6965245" cy="685799"/>
          </a:xfrm>
        </p:spPr>
        <p:txBody>
          <a:bodyPr>
            <a:normAutofit fontScale="90000"/>
          </a:bodyPr>
          <a:lstStyle/>
          <a:p>
            <a:r>
              <a:rPr lang="en-US" b="1" dirty="0" smtClean="0">
                <a:solidFill>
                  <a:srgbClr val="0070C0"/>
                </a:solidFill>
              </a:rPr>
              <a:t>THE ERGO PROJECT</a:t>
            </a:r>
            <a:endParaRPr lang="en-US" b="1"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752600"/>
            <a:ext cx="4419600" cy="3429000"/>
          </a:xfrm>
          <a:prstGeom prst="rect">
            <a:avLst/>
          </a:prstGeom>
        </p:spPr>
      </p:pic>
    </p:spTree>
    <p:extLst>
      <p:ext uri="{BB962C8B-B14F-4D97-AF65-F5344CB8AC3E}">
        <p14:creationId xmlns:p14="http://schemas.microsoft.com/office/powerpoint/2010/main" val="39913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553"/>
            <a:ext cx="7315199" cy="554017"/>
          </a:xfrm>
        </p:spPr>
        <p:txBody>
          <a:bodyPr>
            <a:noAutofit/>
          </a:bodyPr>
          <a:lstStyle/>
          <a:p>
            <a:r>
              <a:rPr lang="en-US" sz="4000" b="1" dirty="0" smtClean="0">
                <a:solidFill>
                  <a:srgbClr val="0070C0"/>
                </a:solidFill>
              </a:rPr>
              <a:t>ABSTRACT</a:t>
            </a:r>
            <a:endParaRPr lang="en-US" sz="4000" b="1" dirty="0">
              <a:solidFill>
                <a:srgbClr val="0070C0"/>
              </a:solidFill>
            </a:endParaRPr>
          </a:p>
        </p:txBody>
      </p:sp>
      <p:sp>
        <p:nvSpPr>
          <p:cNvPr id="3" name="Content Placeholder 2"/>
          <p:cNvSpPr>
            <a:spLocks noGrp="1"/>
          </p:cNvSpPr>
          <p:nvPr>
            <p:ph idx="1"/>
          </p:nvPr>
        </p:nvSpPr>
        <p:spPr>
          <a:xfrm>
            <a:off x="838200" y="838200"/>
            <a:ext cx="7391400" cy="5181600"/>
          </a:xfrm>
        </p:spPr>
        <p:txBody>
          <a:bodyPr>
            <a:normAutofit fontScale="85000" lnSpcReduction="10000"/>
          </a:bodyPr>
          <a:lstStyle/>
          <a:p>
            <a:pPr marL="0" indent="0">
              <a:buNone/>
            </a:pPr>
            <a:r>
              <a:rPr lang="en-US" dirty="0"/>
              <a:t>Ergonomic professionals have a need to conform from paper to technology in order to save time and increase productivity. In this digital age of time technology, including mobile devices, in the work environment is essential to making a product better. A good comprehensible, anesthetically pleasing, efficient interface should be used to minimize complexity for the user. The American Industrial Hygiene Association (AIHA) Tool Kit was created so that users with a range of experience in ergonomic analysis would be able to employ it to analyze task in a workplace for a variety of ergonomic risk factors. Improving the design and implementing a simple, anesthetic interface for mobile computing in our program, will allow the ergonomics useful success in the work place.</a:t>
            </a:r>
          </a:p>
          <a:p>
            <a:pPr marL="0" indent="0">
              <a:buNone/>
            </a:pPr>
            <a:r>
              <a:rPr lang="en-US" dirty="0"/>
              <a:t> The Tool Kit is comprised of 20 ergonomic assessment tools that can be used to analyze jobs for a variety of ergonomic risk factors. We have created the </a:t>
            </a:r>
            <a:r>
              <a:rPr lang="en-US" dirty="0" err="1"/>
              <a:t>ERGOeasy</a:t>
            </a:r>
            <a:r>
              <a:rPr lang="en-US" dirty="0"/>
              <a:t> project to better assist the ergonomic specialist in selecting which tool to use for risk assessment based on a given scenario. Our aim is to improve the current interface on the program that we have created. </a:t>
            </a:r>
          </a:p>
        </p:txBody>
      </p:sp>
    </p:spTree>
    <p:extLst>
      <p:ext uri="{BB962C8B-B14F-4D97-AF65-F5344CB8AC3E}">
        <p14:creationId xmlns:p14="http://schemas.microsoft.com/office/powerpoint/2010/main" val="315214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167"/>
            <a:ext cx="7315200" cy="609600"/>
          </a:xfrm>
        </p:spPr>
        <p:txBody>
          <a:bodyPr>
            <a:normAutofit fontScale="90000"/>
          </a:bodyPr>
          <a:lstStyle/>
          <a:p>
            <a:r>
              <a:rPr lang="en-US" b="1" dirty="0" smtClean="0">
                <a:solidFill>
                  <a:srgbClr val="0070C0"/>
                </a:solidFill>
              </a:rPr>
              <a:t>ERGO WIREFRAME</a:t>
            </a:r>
            <a:endParaRPr lang="en-US" b="1" dirty="0">
              <a:solidFill>
                <a:srgbClr val="0070C0"/>
              </a:solidFill>
            </a:endParaRPr>
          </a:p>
        </p:txBody>
      </p:sp>
      <p:pic>
        <p:nvPicPr>
          <p:cNvPr id="4" name="Content Placeholder 3"/>
          <p:cNvPicPr>
            <a:picLocks noGrp="1"/>
          </p:cNvPicPr>
          <p:nvPr>
            <p:ph idx="1"/>
          </p:nvPr>
        </p:nvPicPr>
        <p:blipFill rotWithShape="1">
          <a:blip r:embed="rId3"/>
          <a:srcRect t="18163" r="1703" b="5306"/>
          <a:stretch/>
        </p:blipFill>
        <p:spPr bwMode="auto">
          <a:xfrm>
            <a:off x="838200" y="685800"/>
            <a:ext cx="7391400" cy="541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155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5200" cy="609599"/>
          </a:xfrm>
        </p:spPr>
        <p:txBody>
          <a:bodyPr>
            <a:normAutofit fontScale="90000"/>
          </a:bodyPr>
          <a:lstStyle/>
          <a:p>
            <a:r>
              <a:rPr lang="en-US" b="1" dirty="0" smtClean="0">
                <a:solidFill>
                  <a:srgbClr val="0070C0"/>
                </a:solidFill>
              </a:rPr>
              <a:t>COLOR  SWATCHES</a:t>
            </a:r>
            <a:endParaRPr lang="en-US" b="1" dirty="0">
              <a:solidFill>
                <a:srgbClr val="0070C0"/>
              </a:solidFill>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3956303860"/>
              </p:ext>
            </p:extLst>
          </p:nvPr>
        </p:nvGraphicFramePr>
        <p:xfrm>
          <a:off x="990600" y="762000"/>
          <a:ext cx="7162800" cy="5410200"/>
        </p:xfrm>
        <a:graphic>
          <a:graphicData uri="http://schemas.openxmlformats.org/presentationml/2006/ole">
            <mc:AlternateContent xmlns:mc="http://schemas.openxmlformats.org/markup-compatibility/2006">
              <mc:Choice xmlns:v="urn:schemas-microsoft-com:vml" Requires="v">
                <p:oleObj spid="_x0000_s1145" name="Presentation" r:id="rId4" imgW="4088721" imgH="3067830" progId="PowerPoint.Show.12">
                  <p:embed/>
                </p:oleObj>
              </mc:Choice>
              <mc:Fallback>
                <p:oleObj name="Presentation" r:id="rId4" imgW="4088721" imgH="3067830" progId="PowerPoint.Show.12">
                  <p:embed/>
                  <p:pic>
                    <p:nvPicPr>
                      <p:cNvPr id="0" name=""/>
                      <p:cNvPicPr/>
                      <p:nvPr/>
                    </p:nvPicPr>
                    <p:blipFill>
                      <a:blip r:embed="rId5"/>
                      <a:stretch>
                        <a:fillRect/>
                      </a:stretch>
                    </p:blipFill>
                    <p:spPr>
                      <a:xfrm>
                        <a:off x="990600" y="762000"/>
                        <a:ext cx="7162800" cy="5410200"/>
                      </a:xfrm>
                      <a:prstGeom prst="rect">
                        <a:avLst/>
                      </a:prstGeom>
                    </p:spPr>
                  </p:pic>
                </p:oleObj>
              </mc:Fallback>
            </mc:AlternateContent>
          </a:graphicData>
        </a:graphic>
      </p:graphicFrame>
    </p:spTree>
    <p:extLst>
      <p:ext uri="{BB962C8B-B14F-4D97-AF65-F5344CB8AC3E}">
        <p14:creationId xmlns:p14="http://schemas.microsoft.com/office/powerpoint/2010/main" val="500340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
            <a:ext cx="7391400" cy="609599"/>
          </a:xfrm>
        </p:spPr>
        <p:txBody>
          <a:bodyPr>
            <a:normAutofit fontScale="90000"/>
          </a:bodyPr>
          <a:lstStyle/>
          <a:p>
            <a:r>
              <a:rPr lang="en-US" b="1" dirty="0" smtClean="0">
                <a:solidFill>
                  <a:srgbClr val="0070C0"/>
                </a:solidFill>
              </a:rPr>
              <a:t>ERGO FLOW CHART</a:t>
            </a:r>
            <a:endParaRPr lang="en-US" b="1"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762000"/>
            <a:ext cx="7086600" cy="5333999"/>
          </a:xfrm>
        </p:spPr>
      </p:pic>
    </p:spTree>
    <p:extLst>
      <p:ext uri="{BB962C8B-B14F-4D97-AF65-F5344CB8AC3E}">
        <p14:creationId xmlns:p14="http://schemas.microsoft.com/office/powerpoint/2010/main" val="21998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5200" cy="533399"/>
          </a:xfrm>
        </p:spPr>
        <p:txBody>
          <a:bodyPr>
            <a:normAutofit fontScale="90000"/>
          </a:bodyPr>
          <a:lstStyle/>
          <a:p>
            <a:r>
              <a:rPr lang="en-US" b="1" dirty="0" smtClean="0">
                <a:solidFill>
                  <a:srgbClr val="0070C0"/>
                </a:solidFill>
                <a:latin typeface="+mn-lt"/>
              </a:rPr>
              <a:t> </a:t>
            </a:r>
            <a:r>
              <a:rPr lang="en-US" b="1" dirty="0" smtClean="0">
                <a:solidFill>
                  <a:srgbClr val="0070C0"/>
                </a:solidFill>
              </a:rPr>
              <a:t>IMAGE DESIGN I</a:t>
            </a:r>
            <a:endParaRPr lang="en-US" b="1" dirty="0">
              <a:solidFill>
                <a:srgbClr val="0070C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914400"/>
            <a:ext cx="7086600" cy="5334001"/>
          </a:xfrm>
        </p:spPr>
      </p:pic>
    </p:spTree>
    <p:extLst>
      <p:ext uri="{BB962C8B-B14F-4D97-AF65-F5344CB8AC3E}">
        <p14:creationId xmlns:p14="http://schemas.microsoft.com/office/powerpoint/2010/main" val="1724983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13"/>
            <a:ext cx="7315200" cy="541713"/>
          </a:xfrm>
        </p:spPr>
        <p:txBody>
          <a:bodyPr>
            <a:normAutofit fontScale="90000"/>
          </a:bodyPr>
          <a:lstStyle/>
          <a:p>
            <a:r>
              <a:rPr lang="en-US" b="1" dirty="0" smtClean="0">
                <a:solidFill>
                  <a:srgbClr val="0070C0"/>
                </a:solidFill>
              </a:rPr>
              <a:t>DESIGN I</a:t>
            </a:r>
            <a:endParaRPr lang="en-US" b="1" dirty="0">
              <a:solidFill>
                <a:srgbClr val="0070C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136"/>
          <a:stretch/>
        </p:blipFill>
        <p:spPr>
          <a:xfrm>
            <a:off x="990600" y="685800"/>
            <a:ext cx="7239000" cy="5334000"/>
          </a:xfrm>
        </p:spPr>
      </p:pic>
    </p:spTree>
    <p:extLst>
      <p:ext uri="{BB962C8B-B14F-4D97-AF65-F5344CB8AC3E}">
        <p14:creationId xmlns:p14="http://schemas.microsoft.com/office/powerpoint/2010/main" val="3062163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5200" cy="533399"/>
          </a:xfrm>
        </p:spPr>
        <p:txBody>
          <a:bodyPr>
            <a:normAutofit fontScale="90000"/>
          </a:bodyPr>
          <a:lstStyle/>
          <a:p>
            <a:r>
              <a:rPr lang="en-US" b="1" dirty="0" smtClean="0">
                <a:solidFill>
                  <a:srgbClr val="0070C0"/>
                </a:solidFill>
              </a:rPr>
              <a:t>DESIGN II</a:t>
            </a:r>
            <a:endParaRPr lang="en-US" b="1" dirty="0">
              <a:solidFill>
                <a:srgbClr val="0070C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701"/>
          <a:stretch/>
        </p:blipFill>
        <p:spPr>
          <a:xfrm>
            <a:off x="1066800" y="685800"/>
            <a:ext cx="7162800" cy="5410200"/>
          </a:xfrm>
        </p:spPr>
      </p:pic>
    </p:spTree>
    <p:extLst>
      <p:ext uri="{BB962C8B-B14F-4D97-AF65-F5344CB8AC3E}">
        <p14:creationId xmlns:p14="http://schemas.microsoft.com/office/powerpoint/2010/main" val="275132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83000"/>
                    </a14:imgEffect>
                    <a14:imgEffect>
                      <a14:brightnessContrast bright="8000" contrast="-57000"/>
                    </a14:imgEffect>
                  </a14:imgLayer>
                </a14:imgProps>
              </a:ext>
              <a:ext uri="{28A0092B-C50C-407E-A947-70E740481C1C}">
                <a14:useLocalDpi xmlns:a14="http://schemas.microsoft.com/office/drawing/2010/main" val="0"/>
              </a:ext>
            </a:extLst>
          </a:blip>
          <a:stretch>
            <a:fillRect/>
          </a:stretch>
        </p:blipFill>
        <p:spPr>
          <a:xfrm>
            <a:off x="762000" y="609600"/>
            <a:ext cx="7620000" cy="5633799"/>
          </a:xfrm>
          <a:prstGeom prst="rect">
            <a:avLst/>
          </a:prstGeom>
        </p:spPr>
      </p:pic>
      <p:pic>
        <p:nvPicPr>
          <p:cNvPr id="5" name="Content Placeholder 4"/>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32491" t="30343" r="28789" b="40278"/>
          <a:stretch/>
        </p:blipFill>
        <p:spPr>
          <a:xfrm>
            <a:off x="6553200" y="1066800"/>
            <a:ext cx="1828799" cy="1981200"/>
          </a:xfrm>
        </p:spPr>
      </p:pic>
      <p:sp>
        <p:nvSpPr>
          <p:cNvPr id="7" name="TextBox 6"/>
          <p:cNvSpPr txBox="1"/>
          <p:nvPr/>
        </p:nvSpPr>
        <p:spPr>
          <a:xfrm>
            <a:off x="762000" y="0"/>
            <a:ext cx="7620000" cy="707886"/>
          </a:xfrm>
          <a:prstGeom prst="rect">
            <a:avLst/>
          </a:prstGeom>
          <a:noFill/>
        </p:spPr>
        <p:txBody>
          <a:bodyPr wrap="square" rtlCol="0">
            <a:spAutoFit/>
          </a:bodyPr>
          <a:lstStyle/>
          <a:p>
            <a:pPr algn="ctr"/>
            <a:r>
              <a:rPr lang="en-US" sz="4000" b="1" dirty="0" smtClean="0">
                <a:solidFill>
                  <a:srgbClr val="0070C0"/>
                </a:solidFill>
                <a:latin typeface="+mj-lt"/>
              </a:rPr>
              <a:t>ABOUT ME</a:t>
            </a:r>
            <a:endParaRPr lang="en-US" sz="4000" b="1" dirty="0">
              <a:solidFill>
                <a:srgbClr val="0070C0"/>
              </a:solidFill>
              <a:latin typeface="+mj-lt"/>
            </a:endParaRPr>
          </a:p>
        </p:txBody>
      </p:sp>
      <p:sp>
        <p:nvSpPr>
          <p:cNvPr id="9" name="TextBox 8"/>
          <p:cNvSpPr txBox="1"/>
          <p:nvPr/>
        </p:nvSpPr>
        <p:spPr>
          <a:xfrm>
            <a:off x="762000" y="979675"/>
            <a:ext cx="5791200" cy="4893647"/>
          </a:xfrm>
          <a:prstGeom prst="rect">
            <a:avLst/>
          </a:prstGeom>
          <a:noFill/>
        </p:spPr>
        <p:txBody>
          <a:bodyPr wrap="square" rtlCol="0">
            <a:spAutoFit/>
          </a:bodyPr>
          <a:lstStyle/>
          <a:p>
            <a:r>
              <a:rPr lang="en-US" sz="2400" b="1" dirty="0" smtClean="0">
                <a:latin typeface="+mj-lt"/>
              </a:rPr>
              <a:t>I was born in Shreveport, Louisiana, which is where I currently live. I am married and have two children. I’ve lived in Hampton, Virginia, Angeles City in the Philippines, and  various cities in the Dallas/Fort Worth area. </a:t>
            </a:r>
          </a:p>
          <a:p>
            <a:endParaRPr lang="en-US" sz="2400" b="1" dirty="0">
              <a:latin typeface="+mj-lt"/>
            </a:endParaRPr>
          </a:p>
          <a:p>
            <a:r>
              <a:rPr lang="en-US" sz="2400" b="1" dirty="0" smtClean="0">
                <a:latin typeface="+mj-lt"/>
              </a:rPr>
              <a:t>I’ve been and apprentice electrician, a dental assistant, I’ve </a:t>
            </a:r>
            <a:r>
              <a:rPr lang="en-US" sz="2400" b="1" dirty="0">
                <a:latin typeface="+mj-lt"/>
              </a:rPr>
              <a:t>worked for American Airlines, in </a:t>
            </a:r>
            <a:r>
              <a:rPr lang="en-US" sz="2400" b="1" dirty="0" smtClean="0">
                <a:latin typeface="+mj-lt"/>
              </a:rPr>
              <a:t>reservations, </a:t>
            </a:r>
            <a:r>
              <a:rPr lang="en-US" sz="2400" b="1" dirty="0">
                <a:latin typeface="+mj-lt"/>
              </a:rPr>
              <a:t>and as a Station Agent.  I’ve  opened my own business </a:t>
            </a:r>
            <a:r>
              <a:rPr lang="en-US" sz="2400" b="1" dirty="0" smtClean="0">
                <a:latin typeface="+mj-lt"/>
              </a:rPr>
              <a:t>(</a:t>
            </a:r>
            <a:r>
              <a:rPr lang="en-US" sz="2400" b="1" dirty="0">
                <a:latin typeface="+mj-lt"/>
              </a:rPr>
              <a:t>a thrift shop), and I have a real estate license. </a:t>
            </a:r>
          </a:p>
        </p:txBody>
      </p:sp>
    </p:spTree>
    <p:extLst>
      <p:ext uri="{BB962C8B-B14F-4D97-AF65-F5344CB8AC3E}">
        <p14:creationId xmlns:p14="http://schemas.microsoft.com/office/powerpoint/2010/main" val="210119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172" y="0"/>
            <a:ext cx="6965245" cy="457200"/>
          </a:xfrm>
        </p:spPr>
        <p:txBody>
          <a:bodyPr>
            <a:normAutofit fontScale="90000"/>
          </a:bodyPr>
          <a:lstStyle/>
          <a:p>
            <a:r>
              <a:rPr lang="en-US" b="1" dirty="0" smtClean="0">
                <a:solidFill>
                  <a:srgbClr val="0070C0"/>
                </a:solidFill>
              </a:rPr>
              <a:t>DESIGN III</a:t>
            </a:r>
            <a:endParaRPr lang="en-US" b="1" dirty="0">
              <a:solidFill>
                <a:srgbClr val="0070C0"/>
              </a:solidFill>
            </a:endParaRPr>
          </a:p>
        </p:txBody>
      </p:sp>
      <p:grpSp>
        <p:nvGrpSpPr>
          <p:cNvPr id="37" name="Group 36"/>
          <p:cNvGrpSpPr/>
          <p:nvPr/>
        </p:nvGrpSpPr>
        <p:grpSpPr>
          <a:xfrm>
            <a:off x="815626" y="576023"/>
            <a:ext cx="7487815" cy="5656103"/>
            <a:chOff x="815626" y="576023"/>
            <a:chExt cx="7487815" cy="5656103"/>
          </a:xfrm>
        </p:grpSpPr>
        <p:cxnSp>
          <p:nvCxnSpPr>
            <p:cNvPr id="55" name="Straight Arrow Connector 54"/>
            <p:cNvCxnSpPr/>
            <p:nvPr/>
          </p:nvCxnSpPr>
          <p:spPr>
            <a:xfrm>
              <a:off x="6503205" y="6020070"/>
              <a:ext cx="4049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815626" y="576023"/>
              <a:ext cx="7487815" cy="5656103"/>
              <a:chOff x="815626" y="576023"/>
              <a:chExt cx="7487815" cy="5656103"/>
            </a:xfrm>
          </p:grpSpPr>
          <p:grpSp>
            <p:nvGrpSpPr>
              <p:cNvPr id="4" name="Group 3"/>
              <p:cNvGrpSpPr/>
              <p:nvPr/>
            </p:nvGrpSpPr>
            <p:grpSpPr>
              <a:xfrm>
                <a:off x="815626" y="576023"/>
                <a:ext cx="7487815" cy="5656103"/>
                <a:chOff x="120399" y="448457"/>
                <a:chExt cx="6514033" cy="8057803"/>
              </a:xfrm>
            </p:grpSpPr>
            <p:grpSp>
              <p:nvGrpSpPr>
                <p:cNvPr id="5" name="Group 4"/>
                <p:cNvGrpSpPr/>
                <p:nvPr/>
              </p:nvGrpSpPr>
              <p:grpSpPr>
                <a:xfrm>
                  <a:off x="120399" y="448457"/>
                  <a:ext cx="6514033" cy="8057803"/>
                  <a:chOff x="120399" y="448457"/>
                  <a:chExt cx="6514033" cy="8057803"/>
                </a:xfrm>
              </p:grpSpPr>
              <p:sp>
                <p:nvSpPr>
                  <p:cNvPr id="7" name="Text Box 5"/>
                  <p:cNvSpPr txBox="1"/>
                  <p:nvPr/>
                </p:nvSpPr>
                <p:spPr>
                  <a:xfrm>
                    <a:off x="1813674" y="5226816"/>
                    <a:ext cx="1167147" cy="261790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NIOSH, REBA, Strain </a:t>
                    </a:r>
                    <a:r>
                      <a:rPr lang="en-US" sz="900" b="1" dirty="0" smtClean="0">
                        <a:solidFill>
                          <a:srgbClr val="0070C0"/>
                        </a:solidFill>
                        <a:effectLst/>
                        <a:latin typeface="Times New Roman"/>
                        <a:ea typeface="Calibri"/>
                        <a:cs typeface="Times New Roman"/>
                      </a:rPr>
                      <a:t>Index</a:t>
                    </a:r>
                    <a:endParaRPr lang="en-US" sz="1100" dirty="0">
                      <a:effectLst/>
                      <a:ea typeface="Calibri"/>
                      <a:cs typeface="Times New Roman"/>
                    </a:endParaRPr>
                  </a:p>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Liberty Manual Psychophysical Tables</a:t>
                    </a:r>
                    <a:endParaRPr lang="en-US" sz="1100" dirty="0">
                      <a:effectLst/>
                      <a:ea typeface="Calibri"/>
                      <a:cs typeface="Times New Roman"/>
                    </a:endParaRPr>
                  </a:p>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 </a:t>
                    </a:r>
                    <a:endParaRPr lang="en-US" sz="1100" dirty="0">
                      <a:effectLst/>
                      <a:ea typeface="Calibri"/>
                      <a:cs typeface="Times New Roman"/>
                    </a:endParaRPr>
                  </a:p>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NIOSH Lifting Equation, WISHA Lifting Calculator</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p>
                </p:txBody>
              </p:sp>
              <p:sp>
                <p:nvSpPr>
                  <p:cNvPr id="8" name="Text Box 6"/>
                  <p:cNvSpPr txBox="1"/>
                  <p:nvPr/>
                </p:nvSpPr>
                <p:spPr>
                  <a:xfrm>
                    <a:off x="268127" y="819315"/>
                    <a:ext cx="1059583" cy="91781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WISHA Caution/Hazard </a:t>
                    </a:r>
                    <a:r>
                      <a:rPr lang="en-US" sz="900" b="1" dirty="0" smtClean="0">
                        <a:solidFill>
                          <a:srgbClr val="0070C0"/>
                        </a:solidFill>
                        <a:effectLst/>
                        <a:latin typeface="Times New Roman"/>
                        <a:ea typeface="Calibri"/>
                        <a:cs typeface="Times New Roman"/>
                      </a:rPr>
                      <a:t>Checklist</a:t>
                    </a:r>
                    <a:endParaRPr lang="en-US" sz="1100" dirty="0">
                      <a:effectLst/>
                      <a:ea typeface="Calibri"/>
                      <a:cs typeface="Times New Roman"/>
                    </a:endParaRPr>
                  </a:p>
                </p:txBody>
              </p:sp>
              <p:sp>
                <p:nvSpPr>
                  <p:cNvPr id="9" name="Text Box 9"/>
                  <p:cNvSpPr txBox="1"/>
                  <p:nvPr/>
                </p:nvSpPr>
                <p:spPr>
                  <a:xfrm>
                    <a:off x="5420567" y="4322374"/>
                    <a:ext cx="1213865" cy="41838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Moore-Garg Strain Index, Roger's Muscle Fatigue</a:t>
                    </a:r>
                    <a:r>
                      <a:rPr lang="en-US" sz="1100" b="1" dirty="0">
                        <a:solidFill>
                          <a:srgbClr val="0070C0"/>
                        </a:solidFill>
                        <a:effectLst/>
                        <a:ea typeface="Calibri"/>
                        <a:cs typeface="Times New Roman"/>
                      </a:rPr>
                      <a:t> </a:t>
                    </a:r>
                    <a:r>
                      <a:rPr lang="en-US" sz="900" b="1" dirty="0" smtClean="0">
                        <a:solidFill>
                          <a:srgbClr val="0070C0"/>
                        </a:solidFill>
                        <a:effectLst/>
                        <a:latin typeface="Times New Roman"/>
                        <a:ea typeface="Calibri"/>
                        <a:cs typeface="Times New Roman"/>
                      </a:rPr>
                      <a:t>Assessment</a:t>
                    </a:r>
                    <a:r>
                      <a:rPr lang="en-US" sz="1100" dirty="0">
                        <a:effectLst/>
                        <a:ea typeface="Calibri"/>
                        <a:cs typeface="Times New Roman"/>
                      </a:rPr>
                      <a:t> </a:t>
                    </a:r>
                    <a:endParaRPr lang="en-US" sz="1100" dirty="0" smtClean="0">
                      <a:effectLst/>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a:p>
                    <a:pPr marL="0" marR="0" algn="ctr">
                      <a:lnSpc>
                        <a:spcPct val="115000"/>
                      </a:lnSpc>
                      <a:spcBef>
                        <a:spcPts val="0"/>
                      </a:spcBef>
                      <a:spcAft>
                        <a:spcPts val="1000"/>
                      </a:spcAft>
                    </a:pPr>
                    <a:r>
                      <a:rPr lang="en-US" sz="900" b="1" dirty="0">
                        <a:solidFill>
                          <a:srgbClr val="0070C0"/>
                        </a:solidFill>
                        <a:effectLst/>
                        <a:latin typeface="Times New Roman"/>
                        <a:ea typeface="Calibri"/>
                        <a:cs typeface="Times New Roman"/>
                      </a:rPr>
                      <a:t>Moore-Garg Strain Index</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endParaRPr lang="en-US" sz="1100" dirty="0" smtClean="0">
                      <a:effectLst/>
                      <a:ea typeface="Calibri"/>
                      <a:cs typeface="Times New Roman"/>
                    </a:endParaRPr>
                  </a:p>
                  <a:p>
                    <a:pPr marL="0" marR="0">
                      <a:lnSpc>
                        <a:spcPct val="115000"/>
                      </a:lnSpc>
                      <a:spcBef>
                        <a:spcPts val="0"/>
                      </a:spcBef>
                      <a:spcAft>
                        <a:spcPts val="1000"/>
                      </a:spcAft>
                    </a:pPr>
                    <a:r>
                      <a:rPr lang="en-US" sz="900" b="1" dirty="0" smtClean="0">
                        <a:solidFill>
                          <a:srgbClr val="0070C0"/>
                        </a:solidFill>
                        <a:effectLst/>
                        <a:latin typeface="Times New Roman"/>
                        <a:ea typeface="Calibri"/>
                        <a:cs typeface="Times New Roman"/>
                      </a:rPr>
                      <a:t>ACGIH </a:t>
                    </a:r>
                    <a:r>
                      <a:rPr lang="en-US" sz="900" b="1" dirty="0">
                        <a:solidFill>
                          <a:srgbClr val="0070C0"/>
                        </a:solidFill>
                        <a:effectLst/>
                        <a:latin typeface="Times New Roman"/>
                        <a:ea typeface="Calibri"/>
                        <a:cs typeface="Times New Roman"/>
                      </a:rPr>
                      <a:t>TLV Hand Arm Segmental </a:t>
                    </a:r>
                    <a:r>
                      <a:rPr lang="en-US" sz="900" b="1" dirty="0" smtClean="0">
                        <a:solidFill>
                          <a:srgbClr val="0070C0"/>
                        </a:solidFill>
                        <a:effectLst/>
                        <a:latin typeface="Times New Roman"/>
                        <a:ea typeface="Calibri"/>
                        <a:cs typeface="Times New Roman"/>
                      </a:rPr>
                      <a:t>Vibration</a:t>
                    </a:r>
                  </a:p>
                  <a:p>
                    <a:pPr marL="0" marR="0">
                      <a:lnSpc>
                        <a:spcPct val="115000"/>
                      </a:lnSpc>
                      <a:spcBef>
                        <a:spcPts val="0"/>
                      </a:spcBef>
                      <a:spcAft>
                        <a:spcPts val="1000"/>
                      </a:spcAft>
                    </a:pP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r>
                      <a:rPr lang="en-US" sz="900" b="1" dirty="0" smtClean="0">
                        <a:solidFill>
                          <a:srgbClr val="0070C0"/>
                        </a:solidFill>
                        <a:effectLst/>
                        <a:latin typeface="Times New Roman"/>
                        <a:ea typeface="Calibri"/>
                        <a:cs typeface="Times New Roman"/>
                      </a:rPr>
                      <a:t>RULA </a:t>
                    </a:r>
                    <a:r>
                      <a:rPr lang="en-US" sz="900" b="1" dirty="0">
                        <a:solidFill>
                          <a:srgbClr val="0070C0"/>
                        </a:solidFill>
                        <a:effectLst/>
                        <a:latin typeface="Times New Roman"/>
                        <a:ea typeface="Calibri"/>
                        <a:cs typeface="Times New Roman"/>
                      </a:rPr>
                      <a:t>and Moore-Garg Strain Index</a:t>
                    </a:r>
                    <a:endParaRPr lang="en-US" sz="1100" dirty="0">
                      <a:effectLst/>
                      <a:ea typeface="Calibri"/>
                      <a:cs typeface="Times New Roman"/>
                    </a:endParaRPr>
                  </a:p>
                  <a:p>
                    <a:pPr marL="0" marR="0">
                      <a:lnSpc>
                        <a:spcPct val="115000"/>
                      </a:lnSpc>
                      <a:spcBef>
                        <a:spcPts val="0"/>
                      </a:spcBef>
                      <a:spcAft>
                        <a:spcPts val="1000"/>
                      </a:spcAft>
                    </a:pPr>
                    <a:endParaRPr lang="en-US" sz="1100" dirty="0">
                      <a:effectLst/>
                      <a:ea typeface="Calibri"/>
                      <a:cs typeface="Times New Roman"/>
                    </a:endParaRPr>
                  </a:p>
                </p:txBody>
              </p:sp>
              <p:cxnSp>
                <p:nvCxnSpPr>
                  <p:cNvPr id="10" name="Straight Arrow Connector 9"/>
                  <p:cNvCxnSpPr/>
                  <p:nvPr/>
                </p:nvCxnSpPr>
                <p:spPr>
                  <a:xfrm>
                    <a:off x="1012119" y="2975715"/>
                    <a:ext cx="0" cy="1908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10865" y="2910249"/>
                    <a:ext cx="401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1975" y="1756853"/>
                    <a:ext cx="889228" cy="1762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11203" y="5435955"/>
                    <a:ext cx="3024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61203" y="2209524"/>
                    <a:ext cx="373993" cy="13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14119" y="3172370"/>
                    <a:ext cx="642153" cy="814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50" y="563729"/>
                    <a:ext cx="758272" cy="973600"/>
                  </a:xfrm>
                  <a:prstGeom prst="rect">
                    <a:avLst/>
                  </a:prstGeom>
                </p:spPr>
              </p:pic>
              <p:sp>
                <p:nvSpPr>
                  <p:cNvPr id="17" name="Text Box 7"/>
                  <p:cNvSpPr txBox="1"/>
                  <p:nvPr/>
                </p:nvSpPr>
                <p:spPr>
                  <a:xfrm rot="10800000" flipH="1" flipV="1">
                    <a:off x="3642752" y="448457"/>
                    <a:ext cx="2991680" cy="378397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b="1" dirty="0">
                        <a:solidFill>
                          <a:srgbClr val="0070C0"/>
                        </a:solidFill>
                        <a:effectLst/>
                        <a:ea typeface="Calibri"/>
                        <a:cs typeface="Times New Roman"/>
                      </a:rPr>
                      <a:t>WISHA Caution/Hazard Checklist</a:t>
                    </a:r>
                    <a:endParaRPr lang="en-US" sz="1100" dirty="0">
                      <a:effectLst/>
                      <a:ea typeface="Calibri"/>
                      <a:cs typeface="Times New Roman"/>
                    </a:endParaRPr>
                  </a:p>
                  <a:p>
                    <a:pPr marL="0" marR="0" algn="ctr">
                      <a:spcBef>
                        <a:spcPts val="0"/>
                      </a:spcBef>
                      <a:spcAft>
                        <a:spcPts val="1000"/>
                      </a:spcAft>
                    </a:pPr>
                    <a:r>
                      <a:rPr lang="en-US" sz="1100" b="1" dirty="0">
                        <a:solidFill>
                          <a:srgbClr val="0070C0"/>
                        </a:solidFill>
                        <a:effectLst/>
                        <a:ea typeface="Calibri"/>
                        <a:cs typeface="Times New Roman"/>
                      </a:rPr>
                      <a:t>NIOSH, REBA, Strain</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Moore-Garg Strain Index, Roger's Muscle Fatigue Assessment</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 </a:t>
                    </a:r>
                    <a:endParaRPr lang="en-US" sz="1100" dirty="0">
                      <a:effectLst/>
                      <a:ea typeface="Calibri"/>
                      <a:cs typeface="Times New Roman"/>
                    </a:endParaRPr>
                  </a:p>
                  <a:p>
                    <a:pPr marL="0" marR="0" algn="ctr">
                      <a:spcBef>
                        <a:spcPts val="0"/>
                      </a:spcBef>
                      <a:spcAft>
                        <a:spcPts val="1000"/>
                      </a:spcAft>
                    </a:pPr>
                    <a:r>
                      <a:rPr lang="en-US" sz="1100" b="1" dirty="0">
                        <a:solidFill>
                          <a:srgbClr val="0070C0"/>
                        </a:solidFill>
                        <a:effectLst/>
                        <a:ea typeface="Calibri"/>
                        <a:cs typeface="Times New Roman"/>
                      </a:rPr>
                      <a:t>Liberty Manual Psychophysical Tables</a:t>
                    </a:r>
                    <a:endParaRPr lang="en-US" sz="1100" dirty="0">
                      <a:effectLst/>
                      <a:ea typeface="Calibri"/>
                      <a:cs typeface="Times New Roman"/>
                    </a:endParaRPr>
                  </a:p>
                  <a:p>
                    <a:pPr marL="0" marR="0" algn="ctr">
                      <a:spcBef>
                        <a:spcPts val="0"/>
                      </a:spcBef>
                      <a:spcAft>
                        <a:spcPts val="1000"/>
                      </a:spcAft>
                    </a:pPr>
                    <a:r>
                      <a:rPr lang="en-US" sz="1100" b="1" dirty="0">
                        <a:solidFill>
                          <a:srgbClr val="0070C0"/>
                        </a:solidFill>
                        <a:effectLst/>
                        <a:ea typeface="Calibri"/>
                        <a:cs typeface="Times New Roman"/>
                      </a:rPr>
                      <a:t>NIOSH Lifting Equation, WISHA Lifting Calculator</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Moore-Garg Strain Index</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 </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ACGIH TLV Hand Arm Segmental Vibration</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 </a:t>
                    </a:r>
                    <a:endParaRPr lang="en-US" sz="1100" dirty="0">
                      <a:effectLst/>
                      <a:ea typeface="Calibri"/>
                      <a:cs typeface="Times New Roman"/>
                    </a:endParaRPr>
                  </a:p>
                  <a:p>
                    <a:pPr marL="0" marR="0" algn="ctr">
                      <a:spcBef>
                        <a:spcPts val="0"/>
                      </a:spcBef>
                      <a:spcAft>
                        <a:spcPts val="0"/>
                      </a:spcAft>
                    </a:pPr>
                    <a:r>
                      <a:rPr lang="en-US" sz="1100" b="1" dirty="0">
                        <a:solidFill>
                          <a:srgbClr val="0070C0"/>
                        </a:solidFill>
                        <a:effectLst/>
                        <a:ea typeface="Calibri"/>
                        <a:cs typeface="Times New Roman"/>
                      </a:rPr>
                      <a:t>RULA and Moore-Garg Strain </a:t>
                    </a:r>
                    <a:r>
                      <a:rPr lang="en-US" sz="1100" b="1" dirty="0" smtClean="0">
                        <a:solidFill>
                          <a:srgbClr val="0070C0"/>
                        </a:solidFill>
                        <a:effectLst/>
                        <a:ea typeface="Calibri"/>
                        <a:cs typeface="Times New Roman"/>
                      </a:rPr>
                      <a:t>Index</a:t>
                    </a:r>
                  </a:p>
                  <a:p>
                    <a:pPr marL="0" marR="0" algn="ctr">
                      <a:lnSpc>
                        <a:spcPct val="115000"/>
                      </a:lnSpc>
                      <a:spcBef>
                        <a:spcPts val="0"/>
                      </a:spcBef>
                      <a:spcAft>
                        <a:spcPts val="0"/>
                      </a:spcAft>
                    </a:pPr>
                    <a:endParaRPr lang="en-US" sz="1100" dirty="0">
                      <a:effectLst/>
                      <a:ea typeface="Calibri"/>
                      <a:cs typeface="Times New Roman"/>
                    </a:endParaRPr>
                  </a:p>
                  <a:p>
                    <a:pPr marL="0" marR="0" algn="ctr">
                      <a:lnSpc>
                        <a:spcPct val="115000"/>
                      </a:lnSpc>
                      <a:spcBef>
                        <a:spcPts val="0"/>
                      </a:spcBef>
                      <a:spcAft>
                        <a:spcPts val="1000"/>
                      </a:spcAft>
                    </a:pPr>
                    <a:r>
                      <a:rPr lang="en-US" sz="1100" dirty="0">
                        <a:effectLst/>
                        <a:ea typeface="Calibri"/>
                        <a:cs typeface="Times New Roman"/>
                      </a:rPr>
                      <a:t> </a:t>
                    </a:r>
                  </a:p>
                  <a:p>
                    <a:pPr marL="0" marR="0">
                      <a:lnSpc>
                        <a:spcPct val="115000"/>
                      </a:lnSpc>
                      <a:spcBef>
                        <a:spcPts val="0"/>
                      </a:spcBef>
                      <a:spcAft>
                        <a:spcPts val="1000"/>
                      </a:spcAft>
                    </a:pPr>
                    <a:r>
                      <a:rPr lang="en-US" sz="1100" dirty="0">
                        <a:effectLst/>
                        <a:ea typeface="Calibri"/>
                        <a:cs typeface="Times New Roman"/>
                      </a:rPr>
                      <a:t> </a:t>
                    </a:r>
                  </a:p>
                </p:txBody>
              </p:sp>
              <p:cxnSp>
                <p:nvCxnSpPr>
                  <p:cNvPr id="18" name="Straight Arrow Connector 17"/>
                  <p:cNvCxnSpPr/>
                  <p:nvPr/>
                </p:nvCxnSpPr>
                <p:spPr>
                  <a:xfrm>
                    <a:off x="3324311" y="2209524"/>
                    <a:ext cx="0" cy="2940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24311" y="5150436"/>
                    <a:ext cx="3319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427286" y="1784815"/>
                    <a:ext cx="1553535" cy="2668350"/>
                    <a:chOff x="-2854038" y="792014"/>
                    <a:chExt cx="1553535" cy="3563089"/>
                  </a:xfrm>
                </p:grpSpPr>
                <p:sp>
                  <p:nvSpPr>
                    <p:cNvPr id="42" name="Text Box 2"/>
                    <p:cNvSpPr txBox="1"/>
                    <p:nvPr/>
                  </p:nvSpPr>
                  <p:spPr>
                    <a:xfrm>
                      <a:off x="-2854038" y="792014"/>
                      <a:ext cx="1553535" cy="3563089"/>
                    </a:xfrm>
                    <a:prstGeom prst="rect">
                      <a:avLst/>
                    </a:prstGeom>
                    <a:solidFill>
                      <a:schemeClr val="accent6"/>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 </a:t>
                      </a:r>
                    </a:p>
                    <a:p>
                      <a:pPr marL="0" marR="0" algn="ctr">
                        <a:lnSpc>
                          <a:spcPct val="115000"/>
                        </a:lnSpc>
                        <a:spcBef>
                          <a:spcPts val="0"/>
                        </a:spcBef>
                        <a:spcAft>
                          <a:spcPts val="1000"/>
                        </a:spcAft>
                      </a:pPr>
                      <a:endParaRPr lang="en-US" sz="1100" dirty="0" smtClean="0">
                        <a:effectLst/>
                        <a:ea typeface="Calibri"/>
                        <a:cs typeface="Times New Roman"/>
                      </a:endParaRPr>
                    </a:p>
                    <a:p>
                      <a:pPr marL="0" marR="0" algn="ctr">
                        <a:lnSpc>
                          <a:spcPct val="115000"/>
                        </a:lnSpc>
                        <a:spcBef>
                          <a:spcPts val="0"/>
                        </a:spcBef>
                        <a:spcAft>
                          <a:spcPts val="1000"/>
                        </a:spcAft>
                      </a:pPr>
                      <a:endParaRPr lang="en-US" sz="1100" dirty="0" smtClean="0">
                        <a:effectLst/>
                        <a:ea typeface="Calibri"/>
                        <a:cs typeface="Times New Roman"/>
                      </a:endParaRPr>
                    </a:p>
                    <a:p>
                      <a:pPr marL="0" marR="0" algn="ctr">
                        <a:lnSpc>
                          <a:spcPct val="115000"/>
                        </a:lnSpc>
                        <a:spcBef>
                          <a:spcPts val="0"/>
                        </a:spcBef>
                        <a:spcAft>
                          <a:spcPts val="1000"/>
                        </a:spcAft>
                      </a:pPr>
                      <a:r>
                        <a:rPr lang="en-US" sz="1100" dirty="0">
                          <a:effectLst/>
                          <a:ea typeface="Calibri"/>
                          <a:cs typeface="Times New Roman"/>
                        </a:rPr>
                        <a:t> </a:t>
                      </a:r>
                    </a:p>
                    <a:p>
                      <a:pPr marL="0" marR="0" algn="ctr">
                        <a:lnSpc>
                          <a:spcPct val="115000"/>
                        </a:lnSpc>
                        <a:spcBef>
                          <a:spcPts val="0"/>
                        </a:spcBef>
                        <a:spcAft>
                          <a:spcPts val="1000"/>
                        </a:spcAft>
                      </a:pPr>
                      <a:endParaRPr lang="en-US" sz="1100" b="1" dirty="0" smtClean="0">
                        <a:effectLst/>
                        <a:latin typeface="Times New Roman"/>
                        <a:ea typeface="Calibri"/>
                        <a:cs typeface="Times New Roman"/>
                      </a:endParaRPr>
                    </a:p>
                    <a:p>
                      <a:pPr marL="0" marR="0" algn="ctr">
                        <a:lnSpc>
                          <a:spcPct val="115000"/>
                        </a:lnSpc>
                        <a:spcBef>
                          <a:spcPts val="0"/>
                        </a:spcBef>
                        <a:spcAft>
                          <a:spcPts val="1000"/>
                        </a:spcAft>
                      </a:pPr>
                      <a:endParaRPr lang="en-US" sz="1100" b="1" dirty="0" smtClean="0">
                        <a:effectLst/>
                        <a:latin typeface="Times New Roman"/>
                        <a:ea typeface="Calibri"/>
                        <a:cs typeface="Times New Roman"/>
                      </a:endParaRPr>
                    </a:p>
                  </p:txBody>
                </p:sp>
                <p:grpSp>
                  <p:nvGrpSpPr>
                    <p:cNvPr id="43" name="Group 42"/>
                    <p:cNvGrpSpPr/>
                    <p:nvPr/>
                  </p:nvGrpSpPr>
                  <p:grpSpPr>
                    <a:xfrm>
                      <a:off x="-2854038" y="903132"/>
                      <a:ext cx="1553535" cy="3310738"/>
                      <a:chOff x="1466059" y="1078857"/>
                      <a:chExt cx="1553535" cy="3310738"/>
                    </a:xfrm>
                  </p:grpSpPr>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64909"/>
                      <a:stretch/>
                    </p:blipFill>
                    <p:spPr>
                      <a:xfrm>
                        <a:off x="1643579" y="2120531"/>
                        <a:ext cx="1127561" cy="7000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b="66537"/>
                      <a:stretch/>
                    </p:blipFill>
                    <p:spPr>
                      <a:xfrm>
                        <a:off x="1643580" y="1155754"/>
                        <a:ext cx="1127560" cy="7582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6" name="TextBox 45"/>
                      <p:cNvSpPr txBox="1"/>
                      <p:nvPr/>
                    </p:nvSpPr>
                    <p:spPr>
                      <a:xfrm>
                        <a:off x="2377901" y="1078857"/>
                        <a:ext cx="478425" cy="276998"/>
                      </a:xfrm>
                      <a:prstGeom prst="rect">
                        <a:avLst/>
                      </a:prstGeom>
                      <a:noFill/>
                    </p:spPr>
                    <p:txBody>
                      <a:bodyPr wrap="square" rtlCol="0">
                        <a:spAutoFit/>
                      </a:bodyPr>
                      <a:lstStyle/>
                      <a:p>
                        <a:r>
                          <a:rPr lang="en-US" sz="1200" b="1" dirty="0" smtClean="0">
                            <a:effectLst/>
                            <a:ea typeface="Calibri"/>
                            <a:cs typeface="Times New Roman"/>
                          </a:rPr>
                          <a:t>UET</a:t>
                        </a:r>
                      </a:p>
                    </p:txBody>
                  </p:sp>
                  <p:sp>
                    <p:nvSpPr>
                      <p:cNvPr id="47" name="TextBox 46"/>
                      <p:cNvSpPr txBox="1"/>
                      <p:nvPr/>
                    </p:nvSpPr>
                    <p:spPr>
                      <a:xfrm>
                        <a:off x="2322463" y="2332047"/>
                        <a:ext cx="697131" cy="276998"/>
                      </a:xfrm>
                      <a:prstGeom prst="rect">
                        <a:avLst/>
                      </a:prstGeom>
                      <a:noFill/>
                    </p:spPr>
                    <p:txBody>
                      <a:bodyPr wrap="square" rtlCol="0">
                        <a:spAutoFit/>
                      </a:bodyPr>
                      <a:lstStyle/>
                      <a:p>
                        <a:r>
                          <a:rPr lang="en-US" sz="1200" b="1" dirty="0" smtClean="0">
                            <a:ea typeface="Calibri"/>
                            <a:cs typeface="Times New Roman"/>
                          </a:rPr>
                          <a:t>MMH</a:t>
                        </a:r>
                        <a:endParaRPr lang="en-US" sz="1200" b="1" dirty="0" smtClean="0">
                          <a:effectLst/>
                          <a:ea typeface="Calibri"/>
                          <a:cs typeface="Times New Roman"/>
                        </a:endParaRPr>
                      </a:p>
                    </p:txBody>
                  </p:sp>
                  <p:sp>
                    <p:nvSpPr>
                      <p:cNvPr id="48" name="TextBox 47"/>
                      <p:cNvSpPr txBox="1"/>
                      <p:nvPr/>
                    </p:nvSpPr>
                    <p:spPr>
                      <a:xfrm>
                        <a:off x="1466059" y="3001621"/>
                        <a:ext cx="1513791" cy="52694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b="1" dirty="0" smtClean="0">
                            <a:effectLst/>
                            <a:latin typeface="Times New Roman"/>
                            <a:ea typeface="Calibri"/>
                            <a:cs typeface="Times New Roman"/>
                          </a:rPr>
                          <a:t>Never assessed a risk?</a:t>
                        </a:r>
                        <a:endParaRPr lang="en-US" sz="1200" dirty="0" smtClean="0">
                          <a:effectLst/>
                          <a:ea typeface="Calibri"/>
                          <a:cs typeface="Times New Roman"/>
                        </a:endParaRPr>
                      </a:p>
                    </p:txBody>
                  </p:sp>
                  <p:sp>
                    <p:nvSpPr>
                      <p:cNvPr id="49" name="TextBox 48"/>
                      <p:cNvSpPr txBox="1"/>
                      <p:nvPr/>
                    </p:nvSpPr>
                    <p:spPr>
                      <a:xfrm>
                        <a:off x="1466059" y="3804105"/>
                        <a:ext cx="1526133" cy="58549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smtClean="0">
                            <a:latin typeface="Times New Roman"/>
                            <a:ea typeface="Calibri"/>
                            <a:cs typeface="Times New Roman"/>
                          </a:rPr>
                          <a:t>SUGGESTIONS</a:t>
                        </a:r>
                        <a:endParaRPr lang="en-US" sz="1400" dirty="0" smtClean="0">
                          <a:effectLst/>
                          <a:ea typeface="Calibri"/>
                          <a:cs typeface="Times New Roman"/>
                        </a:endParaRPr>
                      </a:p>
                    </p:txBody>
                  </p:sp>
                </p:grpSp>
              </p:grpSp>
              <p:grpSp>
                <p:nvGrpSpPr>
                  <p:cNvPr id="21" name="Group 20"/>
                  <p:cNvGrpSpPr/>
                  <p:nvPr/>
                </p:nvGrpSpPr>
                <p:grpSpPr>
                  <a:xfrm>
                    <a:off x="120399" y="4884699"/>
                    <a:ext cx="1463538" cy="3148679"/>
                    <a:chOff x="3483757" y="996247"/>
                    <a:chExt cx="1463538" cy="3148679"/>
                  </a:xfrm>
                </p:grpSpPr>
                <p:sp>
                  <p:nvSpPr>
                    <p:cNvPr id="36" name="Text Box 3"/>
                    <p:cNvSpPr txBox="1"/>
                    <p:nvPr/>
                  </p:nvSpPr>
                  <p:spPr>
                    <a:xfrm>
                      <a:off x="3483757" y="996247"/>
                      <a:ext cx="1461694" cy="3148679"/>
                    </a:xfrm>
                    <a:prstGeom prst="rect">
                      <a:avLst/>
                    </a:prstGeom>
                    <a:solidFill>
                      <a:schemeClr val="accent6"/>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dirty="0">
                          <a:effectLst/>
                          <a:latin typeface="Times New Roman"/>
                          <a:ea typeface="Calibri"/>
                          <a:cs typeface="Times New Roman"/>
                        </a:rPr>
                        <a:t> </a:t>
                      </a:r>
                      <a:endParaRPr lang="en-US" sz="1100" dirty="0">
                        <a:effectLst/>
                        <a:ea typeface="Calibri"/>
                        <a:cs typeface="Times New Roman"/>
                      </a:endParaRPr>
                    </a:p>
                    <a:p>
                      <a:pPr marL="0" marR="0" algn="ctr">
                        <a:lnSpc>
                          <a:spcPct val="115000"/>
                        </a:lnSpc>
                        <a:spcBef>
                          <a:spcPts val="0"/>
                        </a:spcBef>
                        <a:spcAft>
                          <a:spcPts val="1000"/>
                        </a:spcAft>
                      </a:pPr>
                      <a:r>
                        <a:rPr lang="en-US" sz="1100" dirty="0">
                          <a:effectLst/>
                          <a:ea typeface="Calibri"/>
                          <a:cs typeface="Times New Roman"/>
                        </a:rPr>
                        <a:t> </a:t>
                      </a:r>
                    </a:p>
                    <a:p>
                      <a:pPr marL="0" marR="0" algn="ctr">
                        <a:lnSpc>
                          <a:spcPct val="115000"/>
                        </a:lnSpc>
                        <a:spcBef>
                          <a:spcPts val="0"/>
                        </a:spcBef>
                        <a:spcAft>
                          <a:spcPts val="1000"/>
                        </a:spcAft>
                      </a:pPr>
                      <a:r>
                        <a:rPr lang="en-US" sz="1100" dirty="0">
                          <a:effectLst/>
                          <a:ea typeface="Calibri"/>
                          <a:cs typeface="Times New Roman"/>
                        </a:rPr>
                        <a:t> </a:t>
                      </a:r>
                    </a:p>
                    <a:p>
                      <a:pPr marL="0" marR="0" algn="ctr">
                        <a:lnSpc>
                          <a:spcPct val="115000"/>
                        </a:lnSpc>
                        <a:spcBef>
                          <a:spcPts val="0"/>
                        </a:spcBef>
                        <a:spcAft>
                          <a:spcPts val="1000"/>
                        </a:spcAft>
                      </a:pPr>
                      <a:r>
                        <a:rPr lang="en-US" sz="800" dirty="0">
                          <a:effectLst/>
                          <a:ea typeface="Calibri"/>
                          <a:cs typeface="Times New Roman"/>
                        </a:rPr>
                        <a:t> </a:t>
                      </a:r>
                      <a:endParaRPr lang="en-US" sz="1100" dirty="0">
                        <a:effectLst/>
                        <a:ea typeface="Calibri"/>
                        <a:cs typeface="Times New Roman"/>
                      </a:endParaRPr>
                    </a:p>
                  </p:txBody>
                </p:sp>
                <p:sp>
                  <p:nvSpPr>
                    <p:cNvPr id="38" name="TextBox 37"/>
                    <p:cNvSpPr txBox="1"/>
                    <p:nvPr/>
                  </p:nvSpPr>
                  <p:spPr>
                    <a:xfrm>
                      <a:off x="3495900" y="1801238"/>
                      <a:ext cx="1449551" cy="276999"/>
                    </a:xfrm>
                    <a:prstGeom prst="rect">
                      <a:avLst/>
                    </a:prstGeom>
                    <a:noFill/>
                  </p:spPr>
                  <p:txBody>
                    <a:bodyPr wrap="square" rtlCol="0">
                      <a:spAutoFit/>
                    </a:bodyPr>
                    <a:lstStyle/>
                    <a:p>
                      <a:pPr algn="ctr"/>
                      <a:r>
                        <a:rPr lang="en-US" sz="1200" dirty="0" smtClean="0">
                          <a:effectLst/>
                          <a:latin typeface="Times New Roman"/>
                          <a:ea typeface="Calibri"/>
                          <a:cs typeface="Times New Roman"/>
                        </a:rPr>
                        <a:t>repetitive action? </a:t>
                      </a:r>
                      <a:endParaRPr lang="en-US" sz="1200" dirty="0" smtClean="0">
                        <a:effectLst/>
                        <a:ea typeface="Calibri"/>
                        <a:cs typeface="Times New Roman"/>
                      </a:endParaRPr>
                    </a:p>
                  </p:txBody>
                </p:sp>
                <p:sp>
                  <p:nvSpPr>
                    <p:cNvPr id="39" name="TextBox 38"/>
                    <p:cNvSpPr txBox="1"/>
                    <p:nvPr/>
                  </p:nvSpPr>
                  <p:spPr>
                    <a:xfrm>
                      <a:off x="3495900" y="2962531"/>
                      <a:ext cx="1451395" cy="276999"/>
                    </a:xfrm>
                    <a:prstGeom prst="rect">
                      <a:avLst/>
                    </a:prstGeom>
                    <a:noFill/>
                  </p:spPr>
                  <p:txBody>
                    <a:bodyPr wrap="square" rtlCol="0">
                      <a:spAutoFit/>
                    </a:bodyPr>
                    <a:lstStyle/>
                    <a:p>
                      <a:pPr algn="ctr"/>
                      <a:r>
                        <a:rPr lang="en-US" sz="1200" dirty="0" smtClean="0">
                          <a:effectLst/>
                          <a:latin typeface="Times New Roman"/>
                          <a:ea typeface="Calibri"/>
                          <a:cs typeface="Times New Roman"/>
                        </a:rPr>
                        <a:t>pushing or pulling?</a:t>
                      </a:r>
                      <a:endParaRPr lang="en-US" sz="1200" dirty="0" smtClean="0">
                        <a:effectLst/>
                        <a:ea typeface="Calibri"/>
                        <a:cs typeface="Times New Roman"/>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0114" y="2296028"/>
                      <a:ext cx="1248980" cy="636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 name="Rounded Rectangle 40"/>
                    <p:cNvSpPr/>
                    <p:nvPr/>
                  </p:nvSpPr>
                  <p:spPr>
                    <a:xfrm>
                      <a:off x="3746764" y="3589599"/>
                      <a:ext cx="935679" cy="4626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15000"/>
                        </a:lnSpc>
                        <a:spcAft>
                          <a:spcPts val="1000"/>
                        </a:spcAft>
                      </a:pPr>
                      <a:r>
                        <a:rPr lang="en-US" sz="1200" b="1" dirty="0" smtClean="0">
                          <a:effectLst/>
                          <a:ea typeface="Calibri"/>
                          <a:cs typeface="Times New Roman"/>
                        </a:rPr>
                        <a:t>NEITHER</a:t>
                      </a:r>
                      <a:endParaRPr lang="en-US" sz="1200" b="1" dirty="0">
                        <a:effectLst/>
                        <a:ea typeface="Calibri"/>
                        <a:cs typeface="Times New Roman"/>
                      </a:endParaRPr>
                    </a:p>
                  </p:txBody>
                </p:sp>
              </p:grpSp>
              <p:grpSp>
                <p:nvGrpSpPr>
                  <p:cNvPr id="22" name="Group 21"/>
                  <p:cNvGrpSpPr/>
                  <p:nvPr/>
                </p:nvGrpSpPr>
                <p:grpSpPr>
                  <a:xfrm>
                    <a:off x="236912" y="4453166"/>
                    <a:ext cx="4946482" cy="4053094"/>
                    <a:chOff x="-184001" y="3809089"/>
                    <a:chExt cx="4946482" cy="4660068"/>
                  </a:xfrm>
                </p:grpSpPr>
                <p:sp>
                  <p:nvSpPr>
                    <p:cNvPr id="28" name="Text Box 8"/>
                    <p:cNvSpPr txBox="1"/>
                    <p:nvPr/>
                  </p:nvSpPr>
                  <p:spPr>
                    <a:xfrm>
                      <a:off x="3276600" y="3809089"/>
                      <a:ext cx="1485881" cy="4660068"/>
                    </a:xfrm>
                    <a:prstGeom prst="rect">
                      <a:avLst/>
                    </a:prstGeom>
                    <a:solidFill>
                      <a:schemeClr val="accent6"/>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dirty="0">
                          <a:effectLst/>
                          <a:latin typeface="Times New Roman"/>
                          <a:ea typeface="Calibri"/>
                          <a:cs typeface="Times New Roman"/>
                        </a:rPr>
                        <a:t> </a:t>
                      </a:r>
                      <a:endParaRPr lang="en-US" sz="1100" dirty="0">
                        <a:effectLst/>
                        <a:ea typeface="Calibri"/>
                        <a:cs typeface="Times New Roman"/>
                      </a:endParaRPr>
                    </a:p>
                    <a:p>
                      <a:pPr marL="0" marR="0" algn="ctr">
                        <a:lnSpc>
                          <a:spcPct val="115000"/>
                        </a:lnSpc>
                        <a:spcBef>
                          <a:spcPts val="0"/>
                        </a:spcBef>
                        <a:spcAft>
                          <a:spcPts val="1000"/>
                        </a:spcAft>
                      </a:pPr>
                      <a:r>
                        <a:rPr lang="en-US" sz="900" dirty="0">
                          <a:effectLst/>
                          <a:latin typeface="Times New Roman"/>
                          <a:ea typeface="Calibri"/>
                          <a:cs typeface="Times New Roman"/>
                        </a:rPr>
                        <a:t> </a:t>
                      </a:r>
                      <a:endParaRPr lang="en-US" sz="900" dirty="0" smtClean="0">
                        <a:effectLst/>
                        <a:latin typeface="Times New Roman"/>
                        <a:ea typeface="Calibri"/>
                        <a:cs typeface="Times New Roman"/>
                      </a:endParaRPr>
                    </a:p>
                    <a:p>
                      <a:pPr marL="0" marR="0" algn="ctr">
                        <a:lnSpc>
                          <a:spcPct val="115000"/>
                        </a:lnSpc>
                        <a:spcBef>
                          <a:spcPts val="0"/>
                        </a:spcBef>
                        <a:spcAft>
                          <a:spcPts val="1000"/>
                        </a:spcAft>
                      </a:pPr>
                      <a:endParaRPr lang="en-US" sz="1100" dirty="0" smtClean="0">
                        <a:effectLst/>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a:p>
                      <a:pPr marL="0" marR="0" algn="ctr">
                        <a:lnSpc>
                          <a:spcPct val="115000"/>
                        </a:lnSpc>
                        <a:spcBef>
                          <a:spcPts val="0"/>
                        </a:spcBef>
                        <a:spcAft>
                          <a:spcPts val="1000"/>
                        </a:spcAft>
                      </a:pPr>
                      <a:endParaRPr lang="en-US" sz="900" dirty="0" smtClean="0">
                        <a:effectLst/>
                        <a:latin typeface="Times New Roman"/>
                        <a:ea typeface="Calibri"/>
                        <a:cs typeface="Times New Roman"/>
                      </a:endParaRPr>
                    </a:p>
                    <a:p>
                      <a:pPr marL="0" marR="0" algn="ctr">
                        <a:lnSpc>
                          <a:spcPct val="115000"/>
                        </a:lnSpc>
                        <a:spcBef>
                          <a:spcPts val="0"/>
                        </a:spcBef>
                        <a:spcAft>
                          <a:spcPts val="1000"/>
                        </a:spcAft>
                      </a:pPr>
                      <a:endParaRPr lang="en-US" sz="900" dirty="0">
                        <a:latin typeface="Times New Roman"/>
                        <a:ea typeface="Calibri"/>
                        <a:cs typeface="Times New Roman"/>
                      </a:endParaRPr>
                    </a:p>
                    <a:p>
                      <a:pPr marL="0" marR="0" algn="ctr">
                        <a:lnSpc>
                          <a:spcPct val="115000"/>
                        </a:lnSpc>
                        <a:spcBef>
                          <a:spcPts val="0"/>
                        </a:spcBef>
                        <a:spcAft>
                          <a:spcPts val="1000"/>
                        </a:spcAft>
                      </a:pPr>
                      <a:r>
                        <a:rPr lang="en-US" sz="900" dirty="0">
                          <a:effectLst/>
                          <a:latin typeface="Times New Roman"/>
                          <a:ea typeface="Calibri"/>
                          <a:cs typeface="Times New Roman"/>
                        </a:rPr>
                        <a:t> </a:t>
                      </a:r>
                      <a:endParaRPr lang="en-US" sz="1100" dirty="0">
                        <a:effectLst/>
                        <a:ea typeface="Calibri"/>
                        <a:cs typeface="Times New Roman"/>
                      </a:endParaRPr>
                    </a:p>
                    <a:p>
                      <a:pPr marL="0" marR="0">
                        <a:spcBef>
                          <a:spcPts val="0"/>
                        </a:spcBef>
                        <a:spcAft>
                          <a:spcPts val="1000"/>
                        </a:spcAft>
                      </a:pPr>
                      <a:r>
                        <a:rPr lang="en-US" sz="1100" dirty="0">
                          <a:effectLst/>
                          <a:ea typeface="Calibri"/>
                          <a:cs typeface="Times New Roman"/>
                        </a:rPr>
                        <a:t> </a:t>
                      </a:r>
                    </a:p>
                    <a:p>
                      <a:pPr marL="0" marR="0">
                        <a:spcBef>
                          <a:spcPts val="0"/>
                        </a:spcBef>
                        <a:spcAft>
                          <a:spcPts val="1000"/>
                        </a:spcAft>
                      </a:pPr>
                      <a:r>
                        <a:rPr lang="en-US" sz="1100" dirty="0">
                          <a:effectLst/>
                          <a:ea typeface="Calibri"/>
                          <a:cs typeface="Times New Roman"/>
                        </a:rPr>
                        <a:t> </a:t>
                      </a: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001" y="4380300"/>
                      <a:ext cx="1190372" cy="8855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0" name="TextBox 29"/>
                    <p:cNvSpPr txBox="1"/>
                    <p:nvPr/>
                  </p:nvSpPr>
                  <p:spPr>
                    <a:xfrm>
                      <a:off x="3276600" y="4802016"/>
                      <a:ext cx="1485880" cy="277000"/>
                    </a:xfrm>
                    <a:prstGeom prst="rect">
                      <a:avLst/>
                    </a:prstGeom>
                    <a:noFill/>
                    <a:ln w="12700">
                      <a:noFill/>
                    </a:ln>
                  </p:spPr>
                  <p:txBody>
                    <a:bodyPr wrap="square" rtlCol="0">
                      <a:spAutoFit/>
                    </a:bodyPr>
                    <a:lstStyle/>
                    <a:p>
                      <a:pPr algn="ctr"/>
                      <a:r>
                        <a:rPr lang="en-US" sz="1200" dirty="0" smtClean="0">
                          <a:effectLst/>
                          <a:latin typeface="Times New Roman"/>
                          <a:ea typeface="Calibri"/>
                          <a:cs typeface="Times New Roman"/>
                        </a:rPr>
                        <a:t>repetitive action?</a:t>
                      </a:r>
                      <a:endParaRPr lang="en-US" sz="1200" dirty="0" smtClean="0">
                        <a:effectLst/>
                        <a:ea typeface="Calibri"/>
                        <a:cs typeface="Times New Roman"/>
                      </a:endParaRPr>
                    </a:p>
                  </p:txBody>
                </p:sp>
                <p:sp>
                  <p:nvSpPr>
                    <p:cNvPr id="31" name="TextBox 30"/>
                    <p:cNvSpPr txBox="1"/>
                    <p:nvPr/>
                  </p:nvSpPr>
                  <p:spPr>
                    <a:xfrm>
                      <a:off x="3298572" y="6102856"/>
                      <a:ext cx="1463908" cy="277000"/>
                    </a:xfrm>
                    <a:prstGeom prst="rect">
                      <a:avLst/>
                    </a:prstGeom>
                    <a:noFill/>
                  </p:spPr>
                  <p:txBody>
                    <a:bodyPr wrap="square" rtlCol="0">
                      <a:spAutoFit/>
                    </a:bodyPr>
                    <a:lstStyle/>
                    <a:p>
                      <a:pPr algn="ctr"/>
                      <a:r>
                        <a:rPr lang="en-US" sz="1200" dirty="0" smtClean="0">
                          <a:effectLst/>
                          <a:latin typeface="Times New Roman"/>
                          <a:ea typeface="Calibri"/>
                          <a:cs typeface="Times New Roman"/>
                        </a:rPr>
                        <a:t>force?</a:t>
                      </a:r>
                      <a:endParaRPr lang="en-US" sz="1200" dirty="0" smtClean="0">
                        <a:effectLst/>
                        <a:ea typeface="Calibri"/>
                        <a:cs typeface="Times New Roman"/>
                      </a:endParaRPr>
                    </a:p>
                  </p:txBody>
                </p:sp>
                <p:sp>
                  <p:nvSpPr>
                    <p:cNvPr id="32" name="TextBox 31"/>
                    <p:cNvSpPr txBox="1"/>
                    <p:nvPr/>
                  </p:nvSpPr>
                  <p:spPr>
                    <a:xfrm>
                      <a:off x="3286795" y="7431545"/>
                      <a:ext cx="1464814" cy="277000"/>
                    </a:xfrm>
                    <a:prstGeom prst="rect">
                      <a:avLst/>
                    </a:prstGeom>
                    <a:noFill/>
                  </p:spPr>
                  <p:txBody>
                    <a:bodyPr wrap="square" rtlCol="0">
                      <a:spAutoFit/>
                    </a:bodyPr>
                    <a:lstStyle/>
                    <a:p>
                      <a:pPr algn="ctr"/>
                      <a:r>
                        <a:rPr lang="en-US" sz="1200" dirty="0" smtClean="0">
                          <a:effectLst/>
                          <a:latin typeface="Times New Roman"/>
                          <a:ea typeface="Calibri"/>
                          <a:cs typeface="Times New Roman"/>
                        </a:rPr>
                        <a:t>vibration?</a:t>
                      </a:r>
                      <a:endParaRPr lang="en-US" sz="1200" dirty="0" smtClean="0">
                        <a:effectLst/>
                        <a:ea typeface="Calibri"/>
                        <a:cs typeface="Times New Roman"/>
                      </a:endParaRPr>
                    </a:p>
                  </p:txBody>
                </p:sp>
                <p:sp>
                  <p:nvSpPr>
                    <p:cNvPr id="33" name="Rounded Rectangle 32"/>
                    <p:cNvSpPr/>
                    <p:nvPr/>
                  </p:nvSpPr>
                  <p:spPr>
                    <a:xfrm>
                      <a:off x="3497703" y="7925457"/>
                      <a:ext cx="1042997" cy="4626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15000"/>
                        </a:lnSpc>
                        <a:spcAft>
                          <a:spcPts val="1000"/>
                        </a:spcAft>
                      </a:pPr>
                      <a:r>
                        <a:rPr lang="en-US" sz="1200" b="1" dirty="0" smtClean="0">
                          <a:effectLst/>
                          <a:ea typeface="Calibri"/>
                          <a:cs typeface="Times New Roman"/>
                        </a:rPr>
                        <a:t>NEITHER</a:t>
                      </a:r>
                      <a:endParaRPr lang="en-US" sz="1200" b="1" dirty="0">
                        <a:effectLst/>
                        <a:ea typeface="Calibri"/>
                        <a:cs typeface="Times New Roman"/>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4478" y="5388115"/>
                      <a:ext cx="1150123" cy="7198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4478" y="6690857"/>
                      <a:ext cx="1149449" cy="7543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cxnSp>
                <p:nvCxnSpPr>
                  <p:cNvPr id="23" name="Straight Arrow Connector 22"/>
                  <p:cNvCxnSpPr/>
                  <p:nvPr/>
                </p:nvCxnSpPr>
                <p:spPr>
                  <a:xfrm flipV="1">
                    <a:off x="1427286" y="7478051"/>
                    <a:ext cx="386388" cy="96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82093" y="6527864"/>
                    <a:ext cx="2521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57442" y="6993469"/>
                    <a:ext cx="352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81834" y="6108325"/>
                    <a:ext cx="352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68314" y="4883490"/>
                    <a:ext cx="352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a:off x="2168586" y="1579408"/>
                  <a:ext cx="0" cy="205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50" name="Picture 49"/>
              <p:cNvPicPr>
                <a:picLocks noChangeAspect="1"/>
              </p:cNvPicPr>
              <p:nvPr/>
            </p:nvPicPr>
            <p:blipFill rotWithShape="1">
              <a:blip r:embed="rId9">
                <a:extLst>
                  <a:ext uri="{28A0092B-C50C-407E-A947-70E740481C1C}">
                    <a14:useLocalDpi xmlns:a14="http://schemas.microsoft.com/office/drawing/2010/main" val="0"/>
                  </a:ext>
                </a:extLst>
              </a:blip>
              <a:srcRect b="41804"/>
              <a:stretch/>
            </p:blipFill>
            <p:spPr>
              <a:xfrm>
                <a:off x="5061064" y="3545310"/>
                <a:ext cx="1466095" cy="4479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grpSp>
    </p:spTree>
    <p:extLst>
      <p:ext uri="{BB962C8B-B14F-4D97-AF65-F5344CB8AC3E}">
        <p14:creationId xmlns:p14="http://schemas.microsoft.com/office/powerpoint/2010/main" val="18243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09"/>
            <a:ext cx="7315200" cy="581891"/>
          </a:xfrm>
        </p:spPr>
        <p:txBody>
          <a:bodyPr>
            <a:normAutofit fontScale="90000"/>
          </a:bodyPr>
          <a:lstStyle/>
          <a:p>
            <a:r>
              <a:rPr lang="en-US" b="1" dirty="0" smtClean="0">
                <a:solidFill>
                  <a:srgbClr val="0070C0"/>
                </a:solidFill>
              </a:rPr>
              <a:t>ACKNOWLEDGEMENTS</a:t>
            </a:r>
            <a:endParaRPr lang="en-US" b="1" dirty="0">
              <a:solidFill>
                <a:srgbClr val="0070C0"/>
              </a:solidFill>
            </a:endParaRPr>
          </a:p>
        </p:txBody>
      </p:sp>
      <p:sp>
        <p:nvSpPr>
          <p:cNvPr id="3" name="Content Placeholder 2"/>
          <p:cNvSpPr>
            <a:spLocks noGrp="1"/>
          </p:cNvSpPr>
          <p:nvPr>
            <p:ph idx="1"/>
          </p:nvPr>
        </p:nvSpPr>
        <p:spPr>
          <a:xfrm>
            <a:off x="838200" y="1752600"/>
            <a:ext cx="7467600" cy="3200400"/>
          </a:xfrm>
        </p:spPr>
        <p:txBody>
          <a:bodyPr>
            <a:normAutofit fontScale="92500" lnSpcReduction="20000"/>
          </a:bodyPr>
          <a:lstStyle/>
          <a:p>
            <a:r>
              <a:rPr lang="en-US" dirty="0" smtClean="0">
                <a:latin typeface="+mj-lt"/>
              </a:rPr>
              <a:t>Dr. Seals</a:t>
            </a:r>
          </a:p>
          <a:p>
            <a:pPr marL="0" indent="0">
              <a:buNone/>
            </a:pPr>
            <a:endParaRPr lang="en-US" dirty="0" smtClean="0">
              <a:latin typeface="+mj-lt"/>
            </a:endParaRPr>
          </a:p>
          <a:p>
            <a:r>
              <a:rPr lang="en-US" dirty="0" smtClean="0">
                <a:latin typeface="+mj-lt"/>
              </a:rPr>
              <a:t>Jesse </a:t>
            </a:r>
            <a:r>
              <a:rPr lang="en-US" smtClean="0">
                <a:latin typeface="+mj-lt"/>
              </a:rPr>
              <a:t>Gamez</a:t>
            </a:r>
            <a:endParaRPr lang="en-US" dirty="0" smtClean="0">
              <a:latin typeface="+mj-lt"/>
            </a:endParaRPr>
          </a:p>
          <a:p>
            <a:pPr marL="0" indent="0">
              <a:buNone/>
            </a:pPr>
            <a:endParaRPr lang="en-US" dirty="0" smtClean="0">
              <a:latin typeface="+mj-lt"/>
            </a:endParaRPr>
          </a:p>
          <a:p>
            <a:r>
              <a:rPr lang="en-US" dirty="0" smtClean="0">
                <a:latin typeface="+mj-lt"/>
              </a:rPr>
              <a:t>Distributed Research Experiences for Undergraduates (DREU)</a:t>
            </a:r>
          </a:p>
          <a:p>
            <a:pPr marL="0" indent="0">
              <a:buNone/>
            </a:pPr>
            <a:endParaRPr lang="en-US" dirty="0" smtClean="0">
              <a:latin typeface="+mj-lt"/>
            </a:endParaRPr>
          </a:p>
          <a:p>
            <a:r>
              <a:rPr lang="en-US" dirty="0">
                <a:latin typeface="+mj-lt"/>
              </a:rPr>
              <a:t>Institute for African-American Mentoring in Computing </a:t>
            </a:r>
            <a:r>
              <a:rPr lang="en-US" dirty="0" smtClean="0">
                <a:latin typeface="+mj-lt"/>
              </a:rPr>
              <a:t>Sciences (</a:t>
            </a:r>
            <a:r>
              <a:rPr lang="en-US" dirty="0" err="1" smtClean="0">
                <a:latin typeface="+mj-lt"/>
              </a:rPr>
              <a:t>iAAMCS</a:t>
            </a:r>
            <a:r>
              <a:rPr lang="en-US" dirty="0" smtClean="0">
                <a:latin typeface="+mj-lt"/>
              </a:rPr>
              <a:t>)</a:t>
            </a:r>
          </a:p>
        </p:txBody>
      </p:sp>
    </p:spTree>
    <p:extLst>
      <p:ext uri="{BB962C8B-B14F-4D97-AF65-F5344CB8AC3E}">
        <p14:creationId xmlns:p14="http://schemas.microsoft.com/office/powerpoint/2010/main" val="6330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83000"/>
                    </a14:imgEffect>
                    <a14:imgEffect>
                      <a14:brightnessContrast bright="8000" contrast="-57000"/>
                    </a14:imgEffect>
                  </a14:imgLayer>
                </a14:imgProps>
              </a:ext>
              <a:ext uri="{28A0092B-C50C-407E-A947-70E740481C1C}">
                <a14:useLocalDpi xmlns:a14="http://schemas.microsoft.com/office/drawing/2010/main" val="0"/>
              </a:ext>
            </a:extLst>
          </a:blip>
          <a:stretch>
            <a:fillRect/>
          </a:stretch>
        </p:blipFill>
        <p:spPr>
          <a:xfrm>
            <a:off x="762000" y="609600"/>
            <a:ext cx="7620000" cy="5633799"/>
          </a:xfrm>
          <a:prstGeom prst="rect">
            <a:avLst/>
          </a:prstGeom>
        </p:spPr>
      </p:pic>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2491" t="30343" r="28789" b="40278"/>
          <a:stretch/>
        </p:blipFill>
        <p:spPr>
          <a:xfrm>
            <a:off x="6553200" y="1066800"/>
            <a:ext cx="1828799" cy="1981200"/>
          </a:xfrm>
        </p:spPr>
      </p:pic>
      <p:sp>
        <p:nvSpPr>
          <p:cNvPr id="7" name="TextBox 6"/>
          <p:cNvSpPr txBox="1"/>
          <p:nvPr/>
        </p:nvSpPr>
        <p:spPr>
          <a:xfrm>
            <a:off x="762000" y="1304"/>
            <a:ext cx="7620000" cy="707886"/>
          </a:xfrm>
          <a:prstGeom prst="rect">
            <a:avLst/>
          </a:prstGeom>
          <a:noFill/>
        </p:spPr>
        <p:txBody>
          <a:bodyPr wrap="square" rtlCol="0">
            <a:spAutoFit/>
          </a:bodyPr>
          <a:lstStyle/>
          <a:p>
            <a:pPr algn="ctr"/>
            <a:r>
              <a:rPr lang="en-US" sz="4000" b="1" dirty="0" smtClean="0">
                <a:solidFill>
                  <a:srgbClr val="0070C0"/>
                </a:solidFill>
                <a:latin typeface="+mj-lt"/>
              </a:rPr>
              <a:t>ABOUT ME</a:t>
            </a:r>
            <a:endParaRPr lang="en-US" sz="4000" b="1" dirty="0">
              <a:solidFill>
                <a:srgbClr val="0070C0"/>
              </a:solidFill>
              <a:latin typeface="+mj-lt"/>
            </a:endParaRPr>
          </a:p>
        </p:txBody>
      </p:sp>
      <p:sp>
        <p:nvSpPr>
          <p:cNvPr id="9" name="TextBox 8"/>
          <p:cNvSpPr txBox="1"/>
          <p:nvPr/>
        </p:nvSpPr>
        <p:spPr>
          <a:xfrm>
            <a:off x="762000" y="955602"/>
            <a:ext cx="5791200" cy="4524315"/>
          </a:xfrm>
          <a:prstGeom prst="rect">
            <a:avLst/>
          </a:prstGeom>
          <a:noFill/>
        </p:spPr>
        <p:txBody>
          <a:bodyPr wrap="square" rtlCol="0">
            <a:spAutoFit/>
          </a:bodyPr>
          <a:lstStyle/>
          <a:p>
            <a:r>
              <a:rPr lang="en-US" sz="2400" b="1" dirty="0" smtClean="0">
                <a:latin typeface="+mj-lt"/>
              </a:rPr>
              <a:t>I received </a:t>
            </a:r>
            <a:r>
              <a:rPr lang="en-US" sz="2400" b="1" dirty="0">
                <a:latin typeface="+mj-lt"/>
              </a:rPr>
              <a:t>an Associate of Science in Computer Science, with a certification in Web Design on </a:t>
            </a:r>
            <a:r>
              <a:rPr lang="en-US" sz="2400" b="1" dirty="0" smtClean="0">
                <a:latin typeface="+mj-lt"/>
              </a:rPr>
              <a:t>May </a:t>
            </a:r>
            <a:r>
              <a:rPr lang="en-US" sz="2400" b="1" dirty="0">
                <a:latin typeface="+mj-lt"/>
              </a:rPr>
              <a:t>10, 2014, from Southern University Shreveport </a:t>
            </a:r>
            <a:r>
              <a:rPr lang="en-US" sz="2400" b="1" dirty="0" smtClean="0">
                <a:latin typeface="+mj-lt"/>
              </a:rPr>
              <a:t>(SUSLA</a:t>
            </a:r>
            <a:r>
              <a:rPr lang="en-US" sz="2400" b="1" dirty="0">
                <a:latin typeface="+mj-lt"/>
              </a:rPr>
              <a:t>), in Shreveport, </a:t>
            </a:r>
            <a:r>
              <a:rPr lang="en-US" sz="2400" b="1" dirty="0" smtClean="0">
                <a:latin typeface="+mj-lt"/>
              </a:rPr>
              <a:t>Louisiana</a:t>
            </a:r>
            <a:r>
              <a:rPr lang="en-US" sz="2400" b="1" dirty="0">
                <a:latin typeface="+mj-lt"/>
              </a:rPr>
              <a:t>. </a:t>
            </a:r>
            <a:r>
              <a:rPr lang="en-US" sz="2400" b="1" dirty="0" smtClean="0">
                <a:latin typeface="+mj-lt"/>
              </a:rPr>
              <a:t>I </a:t>
            </a:r>
            <a:r>
              <a:rPr lang="en-US" sz="2400" b="1" dirty="0">
                <a:latin typeface="+mj-lt"/>
              </a:rPr>
              <a:t>am now classified as a junior attending Louisiana State University at Shreveport (LSUS) </a:t>
            </a:r>
            <a:r>
              <a:rPr lang="en-US" sz="2400" b="1" dirty="0" smtClean="0">
                <a:latin typeface="+mj-lt"/>
              </a:rPr>
              <a:t>in </a:t>
            </a:r>
            <a:r>
              <a:rPr lang="en-US" sz="2400" b="1" dirty="0">
                <a:latin typeface="+mj-lt"/>
              </a:rPr>
              <a:t>Shreveport, Louisiana, earning a Bachelor of Science in Computer </a:t>
            </a:r>
            <a:r>
              <a:rPr lang="en-US" sz="2400" b="1" dirty="0" smtClean="0">
                <a:latin typeface="+mj-lt"/>
              </a:rPr>
              <a:t>Science with </a:t>
            </a:r>
            <a:r>
              <a:rPr lang="en-US" sz="2400" b="1" dirty="0">
                <a:latin typeface="+mj-lt"/>
              </a:rPr>
              <a:t>a concentration in Computer </a:t>
            </a:r>
            <a:r>
              <a:rPr lang="en-US" sz="2400" b="1" dirty="0" smtClean="0">
                <a:latin typeface="+mj-lt"/>
              </a:rPr>
              <a:t>Information </a:t>
            </a:r>
            <a:r>
              <a:rPr lang="en-US" sz="2400" b="1" dirty="0">
                <a:latin typeface="+mj-lt"/>
              </a:rPr>
              <a:t>Systems</a:t>
            </a:r>
            <a:r>
              <a:rPr lang="en-US" sz="2400" b="1" dirty="0" smtClean="0">
                <a:latin typeface="+mj-lt"/>
              </a:rPr>
              <a:t>.</a:t>
            </a:r>
            <a:endParaRPr lang="en-US" b="1" dirty="0">
              <a:latin typeface="+mj-lt"/>
            </a:endParaRPr>
          </a:p>
        </p:txBody>
      </p:sp>
      <p:sp>
        <p:nvSpPr>
          <p:cNvPr id="2" name="TextBox 1"/>
          <p:cNvSpPr txBox="1"/>
          <p:nvPr/>
        </p:nvSpPr>
        <p:spPr>
          <a:xfrm>
            <a:off x="762000" y="5479917"/>
            <a:ext cx="7620000" cy="830997"/>
          </a:xfrm>
          <a:prstGeom prst="rect">
            <a:avLst/>
          </a:prstGeom>
          <a:noFill/>
        </p:spPr>
        <p:txBody>
          <a:bodyPr wrap="square" rtlCol="0">
            <a:spAutoFit/>
          </a:bodyPr>
          <a:lstStyle/>
          <a:p>
            <a:pPr algn="ctr"/>
            <a:r>
              <a:rPr lang="en-US" sz="2400" b="1" dirty="0">
                <a:solidFill>
                  <a:schemeClr val="bg1"/>
                </a:solidFill>
                <a:latin typeface="+mj-lt"/>
              </a:rPr>
              <a:t>MY MOTTO: YOU CAN DO OR BE WHATEVER </a:t>
            </a:r>
          </a:p>
          <a:p>
            <a:pPr algn="ctr"/>
            <a:r>
              <a:rPr lang="en-US" sz="2400" b="1" dirty="0">
                <a:solidFill>
                  <a:schemeClr val="bg1"/>
                </a:solidFill>
                <a:latin typeface="+mj-lt"/>
              </a:rPr>
              <a:t>YOU WANT!!!</a:t>
            </a:r>
            <a:endParaRPr lang="en-US" sz="2400" dirty="0">
              <a:solidFill>
                <a:schemeClr val="bg1"/>
              </a:solidFill>
              <a:latin typeface="+mj-lt"/>
            </a:endParaRPr>
          </a:p>
        </p:txBody>
      </p:sp>
    </p:spTree>
    <p:extLst>
      <p:ext uri="{BB962C8B-B14F-4D97-AF65-F5344CB8AC3E}">
        <p14:creationId xmlns:p14="http://schemas.microsoft.com/office/powerpoint/2010/main" val="2747803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865"/>
            <a:ext cx="7315200" cy="577735"/>
          </a:xfrm>
        </p:spPr>
        <p:txBody>
          <a:bodyPr>
            <a:normAutofit fontScale="90000"/>
          </a:bodyPr>
          <a:lstStyle/>
          <a:p>
            <a:r>
              <a:rPr lang="en-US" b="1" dirty="0" smtClean="0">
                <a:solidFill>
                  <a:srgbClr val="0070C0"/>
                </a:solidFill>
              </a:rPr>
              <a:t>LITERATURE REVIEWS</a:t>
            </a:r>
            <a:endParaRPr lang="en-US" b="1" dirty="0">
              <a:solidFill>
                <a:srgbClr val="0070C0"/>
              </a:solidFill>
            </a:endParaRPr>
          </a:p>
        </p:txBody>
      </p:sp>
      <p:sp>
        <p:nvSpPr>
          <p:cNvPr id="9" name="Content Placeholder 8"/>
          <p:cNvSpPr>
            <a:spLocks noGrp="1"/>
          </p:cNvSpPr>
          <p:nvPr>
            <p:ph idx="1"/>
          </p:nvPr>
        </p:nvSpPr>
        <p:spPr>
          <a:xfrm>
            <a:off x="914400" y="914400"/>
            <a:ext cx="7391400" cy="5257800"/>
          </a:xfrm>
        </p:spPr>
        <p:txBody>
          <a:bodyPr>
            <a:normAutofit fontScale="47500" lnSpcReduction="20000"/>
          </a:bodyPr>
          <a:lstStyle/>
          <a:p>
            <a:pPr marL="0" indent="0" algn="ctr">
              <a:buNone/>
            </a:pPr>
            <a:r>
              <a:rPr lang="en-US" sz="4600" b="1" dirty="0" smtClean="0">
                <a:solidFill>
                  <a:srgbClr val="002060"/>
                </a:solidFill>
                <a:latin typeface="+mj-lt"/>
              </a:rPr>
              <a:t>User </a:t>
            </a:r>
            <a:r>
              <a:rPr lang="en-US" sz="4600" b="1" dirty="0">
                <a:solidFill>
                  <a:srgbClr val="002060"/>
                </a:solidFill>
                <a:latin typeface="+mj-lt"/>
              </a:rPr>
              <a:t>Interface </a:t>
            </a:r>
            <a:r>
              <a:rPr lang="en-US" sz="4600" b="1" dirty="0" smtClean="0">
                <a:solidFill>
                  <a:srgbClr val="002060"/>
                </a:solidFill>
                <a:latin typeface="+mj-lt"/>
              </a:rPr>
              <a:t>Design</a:t>
            </a:r>
          </a:p>
          <a:p>
            <a:pPr marL="0" indent="0" algn="ctr">
              <a:buNone/>
            </a:pPr>
            <a:endParaRPr lang="en-US" sz="4400" b="1" dirty="0">
              <a:solidFill>
                <a:srgbClr val="002060"/>
              </a:solidFill>
              <a:latin typeface="+mj-lt"/>
            </a:endParaRPr>
          </a:p>
          <a:p>
            <a:pPr marL="0" indent="0">
              <a:buNone/>
            </a:pPr>
            <a:r>
              <a:rPr lang="en-US" sz="4200" dirty="0">
                <a:latin typeface="+mj-lt"/>
              </a:rPr>
              <a:t>Lee, A., &amp; </a:t>
            </a:r>
            <a:r>
              <a:rPr lang="en-US" sz="4200" dirty="0" err="1">
                <a:latin typeface="+mj-lt"/>
              </a:rPr>
              <a:t>Lochovsky</a:t>
            </a:r>
            <a:r>
              <a:rPr lang="en-US" sz="4200" dirty="0">
                <a:latin typeface="+mj-lt"/>
              </a:rPr>
              <a:t>, F. H. (1985). User </a:t>
            </a:r>
            <a:r>
              <a:rPr lang="en-US" sz="4200" dirty="0" smtClean="0">
                <a:latin typeface="+mj-lt"/>
              </a:rPr>
              <a:t>interface design</a:t>
            </a:r>
            <a:r>
              <a:rPr lang="en-US" sz="4200" dirty="0">
                <a:latin typeface="+mj-lt"/>
              </a:rPr>
              <a:t>. In </a:t>
            </a:r>
            <a:r>
              <a:rPr lang="en-US" sz="4200" i="1" dirty="0">
                <a:latin typeface="+mj-lt"/>
              </a:rPr>
              <a:t>Office </a:t>
            </a:r>
            <a:r>
              <a:rPr lang="en-US" sz="4200" i="1" dirty="0" smtClean="0">
                <a:latin typeface="+mj-lt"/>
              </a:rPr>
              <a:t>	Automation</a:t>
            </a:r>
            <a:r>
              <a:rPr lang="en-US" sz="4200" dirty="0" smtClean="0">
                <a:latin typeface="+mj-lt"/>
              </a:rPr>
              <a:t> </a:t>
            </a:r>
            <a:r>
              <a:rPr lang="en-US" sz="4200" dirty="0">
                <a:latin typeface="+mj-lt"/>
              </a:rPr>
              <a:t>(pp. 3-20). </a:t>
            </a:r>
            <a:r>
              <a:rPr lang="en-US" sz="4200" dirty="0" smtClean="0">
                <a:latin typeface="+mj-lt"/>
              </a:rPr>
              <a:t>	Springer Berlin Heidelberg </a:t>
            </a:r>
            <a:r>
              <a:rPr lang="en-US" sz="4200" dirty="0">
                <a:latin typeface="+mj-lt"/>
              </a:rPr>
              <a:t>from </a:t>
            </a:r>
            <a:r>
              <a:rPr lang="en-US" sz="4200" dirty="0" smtClean="0">
                <a:latin typeface="+mj-lt"/>
              </a:rPr>
              <a:t>	</a:t>
            </a:r>
            <a:r>
              <a:rPr lang="en-US" sz="4200" dirty="0" smtClean="0">
                <a:solidFill>
                  <a:srgbClr val="160C98"/>
                </a:solidFill>
                <a:latin typeface="+mj-lt"/>
              </a:rPr>
              <a:t>http</a:t>
            </a:r>
            <a:r>
              <a:rPr lang="en-US" sz="4200" dirty="0">
                <a:solidFill>
                  <a:srgbClr val="160C98"/>
                </a:solidFill>
                <a:latin typeface="+mj-lt"/>
              </a:rPr>
              <a:t>://</a:t>
            </a:r>
            <a:r>
              <a:rPr lang="en-US" sz="4200" dirty="0" smtClean="0">
                <a:solidFill>
                  <a:srgbClr val="160C98"/>
                </a:solidFill>
                <a:latin typeface="+mj-lt"/>
              </a:rPr>
              <a:t>link.springer.com/chapter/10.1007/978-3-642-	82435-7_1</a:t>
            </a:r>
            <a:r>
              <a:rPr lang="en-US" sz="4200" dirty="0">
                <a:latin typeface="+mj-lt"/>
              </a:rPr>
              <a:t>.</a:t>
            </a:r>
          </a:p>
          <a:p>
            <a:pPr marL="0" indent="0">
              <a:buNone/>
            </a:pPr>
            <a:endParaRPr lang="en-US" sz="4200" u="sng" dirty="0">
              <a:solidFill>
                <a:srgbClr val="002060"/>
              </a:solidFill>
              <a:latin typeface="+mj-lt"/>
            </a:endParaRPr>
          </a:p>
          <a:p>
            <a:r>
              <a:rPr lang="en-US" sz="4200" dirty="0">
                <a:latin typeface="+mj-lt"/>
              </a:rPr>
              <a:t>The user interface design is the contact point between the user and the system. </a:t>
            </a:r>
            <a:endParaRPr lang="en-US" sz="4200" dirty="0" smtClean="0">
              <a:latin typeface="+mj-lt"/>
            </a:endParaRPr>
          </a:p>
          <a:p>
            <a:endParaRPr lang="en-US" sz="4200" dirty="0">
              <a:latin typeface="+mj-lt"/>
            </a:endParaRPr>
          </a:p>
          <a:p>
            <a:r>
              <a:rPr lang="en-US" sz="4200" dirty="0">
                <a:latin typeface="+mj-lt"/>
              </a:rPr>
              <a:t>The conceptual model provides the tools for conveying knowledge to the user to execute his tasks, and for assimilating this knowledge</a:t>
            </a:r>
            <a:r>
              <a:rPr lang="en-US" sz="4200" dirty="0" smtClean="0">
                <a:latin typeface="+mj-lt"/>
              </a:rPr>
              <a:t>.</a:t>
            </a:r>
          </a:p>
          <a:p>
            <a:endParaRPr lang="en-US" sz="4200" dirty="0">
              <a:latin typeface="+mj-lt"/>
            </a:endParaRPr>
          </a:p>
          <a:p>
            <a:r>
              <a:rPr lang="en-US" sz="4200" dirty="0">
                <a:latin typeface="+mj-lt"/>
              </a:rPr>
              <a:t>The mental model is used to perform tasks that were taught and tasks that were not originally encompassed by the conceptual model. </a:t>
            </a:r>
          </a:p>
          <a:p>
            <a:endParaRPr lang="en-US" dirty="0"/>
          </a:p>
        </p:txBody>
      </p:sp>
    </p:spTree>
    <p:extLst>
      <p:ext uri="{BB962C8B-B14F-4D97-AF65-F5344CB8AC3E}">
        <p14:creationId xmlns:p14="http://schemas.microsoft.com/office/powerpoint/2010/main" val="2116516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025" y="762000"/>
            <a:ext cx="7315200" cy="5333999"/>
          </a:xfrm>
        </p:spPr>
        <p:txBody>
          <a:bodyPr>
            <a:normAutofit fontScale="70000" lnSpcReduction="20000"/>
          </a:bodyPr>
          <a:lstStyle/>
          <a:p>
            <a:pPr marL="0" indent="0" algn="ctr">
              <a:buNone/>
            </a:pPr>
            <a:r>
              <a:rPr lang="en-US" sz="3100" b="1" dirty="0" smtClean="0">
                <a:solidFill>
                  <a:srgbClr val="002060"/>
                </a:solidFill>
                <a:latin typeface="+mj-lt"/>
              </a:rPr>
              <a:t>Human-Computer Interaction</a:t>
            </a:r>
          </a:p>
          <a:p>
            <a:pPr marL="0" indent="0" algn="ctr">
              <a:buNone/>
            </a:pPr>
            <a:endParaRPr lang="en-US" sz="2800" b="1" dirty="0">
              <a:solidFill>
                <a:srgbClr val="002060"/>
              </a:solidFill>
              <a:latin typeface="+mj-lt"/>
            </a:endParaRPr>
          </a:p>
          <a:p>
            <a:pPr marL="0" indent="0">
              <a:buNone/>
            </a:pPr>
            <a:r>
              <a:rPr lang="en-US" sz="3100" dirty="0">
                <a:latin typeface="+mj-lt"/>
              </a:rPr>
              <a:t>Kim, J. W. (2012). Human Computer Interaction. </a:t>
            </a:r>
            <a:r>
              <a:rPr lang="en-US" sz="3100" i="1" dirty="0" err="1">
                <a:latin typeface="+mj-lt"/>
              </a:rPr>
              <a:t>Ahn</a:t>
            </a:r>
            <a:r>
              <a:rPr lang="en-US" sz="3100" i="1" dirty="0">
                <a:latin typeface="+mj-lt"/>
              </a:rPr>
              <a:t> </a:t>
            </a:r>
            <a:r>
              <a:rPr lang="en-US" sz="3100" i="1" dirty="0" smtClean="0">
                <a:latin typeface="+mj-lt"/>
              </a:rPr>
              <a:t>	graphics</a:t>
            </a:r>
            <a:r>
              <a:rPr lang="en-US" sz="3100" dirty="0" smtClean="0">
                <a:latin typeface="+mj-lt"/>
              </a:rPr>
              <a:t> </a:t>
            </a:r>
            <a:r>
              <a:rPr lang="en-US" sz="3100" dirty="0">
                <a:latin typeface="+mj-lt"/>
              </a:rPr>
              <a:t>from </a:t>
            </a:r>
            <a:r>
              <a:rPr lang="en-US" sz="3100" dirty="0" smtClean="0">
                <a:latin typeface="+mj-lt"/>
              </a:rPr>
              <a:t>	</a:t>
            </a:r>
            <a:r>
              <a:rPr lang="en-US" sz="3100" dirty="0" smtClean="0">
                <a:solidFill>
                  <a:srgbClr val="160C98"/>
                </a:solidFill>
                <a:latin typeface="+mj-lt"/>
              </a:rPr>
              <a:t>http</a:t>
            </a:r>
            <a:r>
              <a:rPr lang="en-US" sz="3100" dirty="0">
                <a:solidFill>
                  <a:srgbClr val="160C98"/>
                </a:solidFill>
                <a:latin typeface="+mj-lt"/>
              </a:rPr>
              <a:t>://www.ittoday.info/Excerpts/HCI.pdf</a:t>
            </a:r>
          </a:p>
          <a:p>
            <a:pPr marL="0" indent="0">
              <a:buNone/>
            </a:pPr>
            <a:endParaRPr lang="en-US" sz="3100" u="sng" dirty="0">
              <a:solidFill>
                <a:srgbClr val="002060"/>
              </a:solidFill>
              <a:latin typeface="+mj-lt"/>
            </a:endParaRPr>
          </a:p>
          <a:p>
            <a:pPr marL="0" indent="0">
              <a:buNone/>
            </a:pPr>
            <a:r>
              <a:rPr lang="en-US" sz="3100" dirty="0">
                <a:latin typeface="+mj-lt"/>
              </a:rPr>
              <a:t>Researchers and developers in the field have accumulated and established basic principles for good HCI designs</a:t>
            </a:r>
            <a:r>
              <a:rPr lang="en-US" sz="3100" dirty="0" smtClean="0">
                <a:latin typeface="+mj-lt"/>
              </a:rPr>
              <a:t>.</a:t>
            </a:r>
          </a:p>
          <a:p>
            <a:pPr marL="0" indent="0">
              <a:buNone/>
            </a:pPr>
            <a:endParaRPr lang="en-US" sz="3100" dirty="0">
              <a:latin typeface="+mj-lt"/>
            </a:endParaRPr>
          </a:p>
          <a:p>
            <a:r>
              <a:rPr lang="en-US" sz="3100" dirty="0">
                <a:latin typeface="+mj-lt"/>
              </a:rPr>
              <a:t>Know Thy User</a:t>
            </a:r>
          </a:p>
          <a:p>
            <a:r>
              <a:rPr lang="en-US" sz="3100" dirty="0">
                <a:latin typeface="+mj-lt"/>
              </a:rPr>
              <a:t>Understand the Task</a:t>
            </a:r>
          </a:p>
          <a:p>
            <a:r>
              <a:rPr lang="en-US" sz="3100" dirty="0">
                <a:latin typeface="+mj-lt"/>
              </a:rPr>
              <a:t>Reduce Memory Load</a:t>
            </a:r>
          </a:p>
          <a:p>
            <a:r>
              <a:rPr lang="en-US" sz="3100" dirty="0">
                <a:latin typeface="+mj-lt"/>
              </a:rPr>
              <a:t>Strive for Consistency</a:t>
            </a:r>
          </a:p>
          <a:p>
            <a:r>
              <a:rPr lang="en-US" sz="3100" dirty="0">
                <a:latin typeface="+mj-lt"/>
              </a:rPr>
              <a:t>Remind Users and Refresh Their Memory</a:t>
            </a:r>
          </a:p>
          <a:p>
            <a:r>
              <a:rPr lang="en-US" sz="3100" dirty="0">
                <a:latin typeface="+mj-lt"/>
              </a:rPr>
              <a:t>Prevent Errors/Reversal of Action</a:t>
            </a:r>
          </a:p>
          <a:p>
            <a:r>
              <a:rPr lang="en-US" sz="3100" dirty="0">
                <a:latin typeface="+mj-lt"/>
              </a:rPr>
              <a:t>Naturalness</a:t>
            </a:r>
          </a:p>
          <a:p>
            <a:endParaRPr lang="en-US" dirty="0"/>
          </a:p>
        </p:txBody>
      </p:sp>
      <p:sp>
        <p:nvSpPr>
          <p:cNvPr id="2" name="Rectangle 1"/>
          <p:cNvSpPr/>
          <p:nvPr/>
        </p:nvSpPr>
        <p:spPr>
          <a:xfrm>
            <a:off x="931025" y="-98286"/>
            <a:ext cx="7315200" cy="707886"/>
          </a:xfrm>
          <a:prstGeom prst="rect">
            <a:avLst/>
          </a:prstGeom>
        </p:spPr>
        <p:txBody>
          <a:bodyPr wrap="square">
            <a:spAutoFit/>
          </a:bodyPr>
          <a:lstStyle/>
          <a:p>
            <a:pPr algn="ctr"/>
            <a:r>
              <a:rPr lang="en-US" sz="4000" b="1" dirty="0">
                <a:solidFill>
                  <a:srgbClr val="0070C0"/>
                </a:solidFill>
                <a:latin typeface="+mj-lt"/>
              </a:rPr>
              <a:t>LITERATURE REVIEWS</a:t>
            </a:r>
            <a:endParaRPr lang="en-US" sz="4000" dirty="0">
              <a:latin typeface="+mj-lt"/>
            </a:endParaRPr>
          </a:p>
        </p:txBody>
      </p:sp>
    </p:spTree>
    <p:extLst>
      <p:ext uri="{BB962C8B-B14F-4D97-AF65-F5344CB8AC3E}">
        <p14:creationId xmlns:p14="http://schemas.microsoft.com/office/powerpoint/2010/main" val="459125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1"/>
            <a:ext cx="7478681" cy="5410199"/>
          </a:xfrm>
        </p:spPr>
        <p:txBody>
          <a:bodyPr>
            <a:noAutofit/>
          </a:bodyPr>
          <a:lstStyle/>
          <a:p>
            <a:pPr marL="0" indent="0" algn="ctr">
              <a:buNone/>
            </a:pPr>
            <a:r>
              <a:rPr lang="en-US" sz="2200" b="1" dirty="0" smtClean="0">
                <a:solidFill>
                  <a:srgbClr val="002060"/>
                </a:solidFill>
                <a:latin typeface="+mj-lt"/>
              </a:rPr>
              <a:t>Ecological Interface Design</a:t>
            </a:r>
            <a:r>
              <a:rPr lang="en-US" sz="2200" b="1" dirty="0">
                <a:solidFill>
                  <a:srgbClr val="002060"/>
                </a:solidFill>
                <a:latin typeface="+mj-lt"/>
              </a:rPr>
              <a:t>: </a:t>
            </a:r>
            <a:r>
              <a:rPr lang="en-US" sz="2200" b="1" dirty="0" smtClean="0">
                <a:solidFill>
                  <a:srgbClr val="002060"/>
                </a:solidFill>
                <a:latin typeface="+mj-lt"/>
              </a:rPr>
              <a:t>Theoretical Foundations</a:t>
            </a:r>
          </a:p>
          <a:p>
            <a:pPr marL="0" indent="0" algn="ctr">
              <a:buNone/>
            </a:pPr>
            <a:endParaRPr lang="en-US" sz="2000" dirty="0">
              <a:latin typeface="+mj-lt"/>
            </a:endParaRPr>
          </a:p>
          <a:p>
            <a:pPr marL="0" indent="0">
              <a:buNone/>
            </a:pPr>
            <a:r>
              <a:rPr lang="en-US" sz="2000" dirty="0">
                <a:latin typeface="+mj-lt"/>
              </a:rPr>
              <a:t>Vicente, K. J., &amp; Rasmussen, J. (1992). Ecological </a:t>
            </a:r>
            <a:r>
              <a:rPr lang="en-US" sz="2000" dirty="0" smtClean="0">
                <a:latin typeface="+mj-lt"/>
              </a:rPr>
              <a:t>interface </a:t>
            </a:r>
            <a:r>
              <a:rPr lang="en-US" sz="2000" dirty="0">
                <a:latin typeface="+mj-lt"/>
              </a:rPr>
              <a:t>design: </a:t>
            </a:r>
            <a:r>
              <a:rPr lang="en-US" sz="2000" dirty="0" smtClean="0">
                <a:latin typeface="+mj-lt"/>
              </a:rPr>
              <a:t>	Theoretical </a:t>
            </a:r>
            <a:r>
              <a:rPr lang="en-US" sz="2000" dirty="0">
                <a:latin typeface="+mj-lt"/>
              </a:rPr>
              <a:t>foundations</a:t>
            </a:r>
            <a:r>
              <a:rPr lang="en-US" sz="2000" dirty="0" smtClean="0">
                <a:latin typeface="+mj-lt"/>
              </a:rPr>
              <a:t>. </a:t>
            </a:r>
            <a:r>
              <a:rPr lang="en-US" sz="2000" i="1" dirty="0" smtClean="0">
                <a:latin typeface="+mj-lt"/>
              </a:rPr>
              <a:t>Systems, Man </a:t>
            </a:r>
            <a:r>
              <a:rPr lang="en-US" sz="2000" i="1" dirty="0">
                <a:latin typeface="+mj-lt"/>
              </a:rPr>
              <a:t>and Cybernetics, </a:t>
            </a:r>
            <a:r>
              <a:rPr lang="en-US" sz="2000" i="1" dirty="0" smtClean="0">
                <a:latin typeface="+mj-lt"/>
              </a:rPr>
              <a:t>	IEEE Transactions </a:t>
            </a:r>
            <a:r>
              <a:rPr lang="en-US" sz="2000" i="1" dirty="0">
                <a:latin typeface="+mj-lt"/>
              </a:rPr>
              <a:t>on</a:t>
            </a:r>
            <a:r>
              <a:rPr lang="en-US" sz="2000" dirty="0">
                <a:latin typeface="+mj-lt"/>
              </a:rPr>
              <a:t>, </a:t>
            </a:r>
            <a:r>
              <a:rPr lang="en-US" sz="2000" i="1" dirty="0">
                <a:latin typeface="+mj-lt"/>
              </a:rPr>
              <a:t>22</a:t>
            </a:r>
            <a:r>
              <a:rPr lang="en-US" sz="2000" dirty="0">
                <a:latin typeface="+mj-lt"/>
              </a:rPr>
              <a:t>(4), 589-606 from </a:t>
            </a:r>
            <a:r>
              <a:rPr lang="en-US" sz="2000" dirty="0" smtClean="0">
                <a:solidFill>
                  <a:srgbClr val="160C98"/>
                </a:solidFill>
                <a:latin typeface="+mj-lt"/>
              </a:rPr>
              <a:t>     	http</a:t>
            </a:r>
            <a:r>
              <a:rPr lang="en-US" sz="2000" dirty="0">
                <a:solidFill>
                  <a:srgbClr val="160C98"/>
                </a:solidFill>
                <a:latin typeface="+mj-lt"/>
              </a:rPr>
              <a:t>://</a:t>
            </a:r>
            <a:r>
              <a:rPr lang="en-US" sz="2000" dirty="0" smtClean="0">
                <a:solidFill>
                  <a:srgbClr val="160C98"/>
                </a:solidFill>
                <a:latin typeface="+mj-lt"/>
              </a:rPr>
              <a:t>ieeexplore.ieee.org/stamp/stamp.jsp?tp</a:t>
            </a:r>
            <a:r>
              <a:rPr lang="en-US" sz="2000" dirty="0">
                <a:solidFill>
                  <a:srgbClr val="160C98"/>
                </a:solidFill>
                <a:latin typeface="+mj-lt"/>
              </a:rPr>
              <a:t>=&amp;</a:t>
            </a:r>
            <a:r>
              <a:rPr lang="en-US" sz="2000" dirty="0" smtClean="0">
                <a:solidFill>
                  <a:srgbClr val="160C98"/>
                </a:solidFill>
                <a:latin typeface="+mj-lt"/>
              </a:rPr>
              <a:t>arnumbe	r=156574</a:t>
            </a:r>
            <a:r>
              <a:rPr lang="en-US" sz="2000" dirty="0">
                <a:solidFill>
                  <a:srgbClr val="160C98"/>
                </a:solidFill>
                <a:latin typeface="+mj-lt"/>
              </a:rPr>
              <a:t>.</a:t>
            </a:r>
          </a:p>
          <a:p>
            <a:pPr marL="0" indent="0">
              <a:buNone/>
            </a:pPr>
            <a:endParaRPr lang="en-US" sz="2000" dirty="0">
              <a:solidFill>
                <a:srgbClr val="160C98"/>
              </a:solidFill>
              <a:latin typeface="+mj-lt"/>
            </a:endParaRPr>
          </a:p>
          <a:p>
            <a:r>
              <a:rPr lang="en-US" sz="2000" dirty="0">
                <a:latin typeface="+mj-lt"/>
              </a:rPr>
              <a:t>Familiar events are routine, operators experience them regularly. </a:t>
            </a:r>
            <a:endParaRPr lang="en-US" sz="2000" dirty="0" smtClean="0">
              <a:latin typeface="+mj-lt"/>
            </a:endParaRPr>
          </a:p>
          <a:p>
            <a:pPr marL="0" indent="0">
              <a:buNone/>
            </a:pPr>
            <a:endParaRPr lang="en-US" sz="2000" dirty="0">
              <a:latin typeface="+mj-lt"/>
            </a:endParaRPr>
          </a:p>
          <a:p>
            <a:r>
              <a:rPr lang="en-US" sz="2000" dirty="0">
                <a:latin typeface="+mj-lt"/>
              </a:rPr>
              <a:t>Unfamiliar, but anticipated events occur irregularly and operators will not have much experience to rely on</a:t>
            </a:r>
            <a:r>
              <a:rPr lang="en-US" sz="2000" dirty="0" smtClean="0">
                <a:latin typeface="+mj-lt"/>
              </a:rPr>
              <a:t>.</a:t>
            </a:r>
          </a:p>
          <a:p>
            <a:pPr marL="0" indent="0">
              <a:buNone/>
            </a:pPr>
            <a:r>
              <a:rPr lang="en-US" sz="2000" dirty="0" smtClean="0">
                <a:latin typeface="+mj-lt"/>
              </a:rPr>
              <a:t> </a:t>
            </a:r>
            <a:endParaRPr lang="en-US" sz="2000" dirty="0">
              <a:latin typeface="+mj-lt"/>
            </a:endParaRPr>
          </a:p>
          <a:p>
            <a:r>
              <a:rPr lang="en-US" sz="2000" dirty="0">
                <a:latin typeface="+mj-lt"/>
              </a:rPr>
              <a:t>Unfamiliar and unanticipated events rarely occur and operators will not have much experience to rely on either.</a:t>
            </a:r>
          </a:p>
          <a:p>
            <a:endParaRPr lang="en-US" sz="2000" dirty="0"/>
          </a:p>
        </p:txBody>
      </p:sp>
      <p:sp>
        <p:nvSpPr>
          <p:cNvPr id="2" name="Rectangle 1"/>
          <p:cNvSpPr/>
          <p:nvPr/>
        </p:nvSpPr>
        <p:spPr>
          <a:xfrm>
            <a:off x="1001682" y="-128929"/>
            <a:ext cx="7315199" cy="707886"/>
          </a:xfrm>
          <a:prstGeom prst="rect">
            <a:avLst/>
          </a:prstGeom>
        </p:spPr>
        <p:txBody>
          <a:bodyPr wrap="square">
            <a:spAutoFit/>
          </a:bodyPr>
          <a:lstStyle/>
          <a:p>
            <a:pPr algn="ctr"/>
            <a:r>
              <a:rPr lang="en-US" sz="4000" b="1" dirty="0">
                <a:solidFill>
                  <a:srgbClr val="0070C0"/>
                </a:solidFill>
                <a:latin typeface="+mj-lt"/>
              </a:rPr>
              <a:t>LITERATURE REVIEWS</a:t>
            </a:r>
            <a:endParaRPr lang="en-US" sz="4000" dirty="0">
              <a:latin typeface="+mj-lt"/>
            </a:endParaRPr>
          </a:p>
        </p:txBody>
      </p:sp>
    </p:spTree>
    <p:extLst>
      <p:ext uri="{BB962C8B-B14F-4D97-AF65-F5344CB8AC3E}">
        <p14:creationId xmlns:p14="http://schemas.microsoft.com/office/powerpoint/2010/main" val="1190629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15200" cy="5486400"/>
          </a:xfrm>
        </p:spPr>
        <p:txBody>
          <a:bodyPr>
            <a:normAutofit/>
          </a:bodyPr>
          <a:lstStyle/>
          <a:p>
            <a:pPr marL="0" indent="0" algn="ctr">
              <a:buNone/>
            </a:pPr>
            <a:r>
              <a:rPr lang="en-US" sz="2200" b="1" dirty="0" smtClean="0">
                <a:solidFill>
                  <a:srgbClr val="002060"/>
                </a:solidFill>
                <a:latin typeface="+mj-lt"/>
              </a:rPr>
              <a:t>App </a:t>
            </a:r>
            <a:r>
              <a:rPr lang="en-US" sz="2200" b="1" dirty="0">
                <a:solidFill>
                  <a:srgbClr val="002060"/>
                </a:solidFill>
                <a:latin typeface="+mj-lt"/>
              </a:rPr>
              <a:t>I</a:t>
            </a:r>
            <a:r>
              <a:rPr lang="en-US" sz="2200" b="1" dirty="0" smtClean="0">
                <a:solidFill>
                  <a:srgbClr val="002060"/>
                </a:solidFill>
                <a:latin typeface="+mj-lt"/>
              </a:rPr>
              <a:t>nterface Study On How To Improve </a:t>
            </a:r>
          </a:p>
          <a:p>
            <a:pPr marL="0" indent="0" algn="ctr">
              <a:buNone/>
            </a:pPr>
            <a:r>
              <a:rPr lang="en-US" sz="2200" b="1" dirty="0" smtClean="0">
                <a:solidFill>
                  <a:srgbClr val="002060"/>
                </a:solidFill>
                <a:latin typeface="+mj-lt"/>
              </a:rPr>
              <a:t>User Experience</a:t>
            </a:r>
          </a:p>
          <a:p>
            <a:pPr marL="0" indent="0" algn="ctr">
              <a:buNone/>
            </a:pPr>
            <a:endParaRPr lang="en-US" sz="2200" dirty="0">
              <a:solidFill>
                <a:srgbClr val="002060"/>
              </a:solidFill>
              <a:latin typeface="+mj-lt"/>
            </a:endParaRPr>
          </a:p>
          <a:p>
            <a:pPr marL="0" indent="0">
              <a:buNone/>
            </a:pPr>
            <a:r>
              <a:rPr lang="en-US" sz="2000" dirty="0">
                <a:latin typeface="+mj-lt"/>
              </a:rPr>
              <a:t>Lu, J., Chen, Q., &amp; Chen, X. (2012, July). </a:t>
            </a:r>
            <a:r>
              <a:rPr lang="en-US" sz="2000" dirty="0" smtClean="0">
                <a:latin typeface="+mj-lt"/>
              </a:rPr>
              <a:t>App interface </a:t>
            </a:r>
            <a:r>
              <a:rPr lang="en-US" sz="2000" dirty="0">
                <a:latin typeface="+mj-lt"/>
              </a:rPr>
              <a:t>study on </a:t>
            </a:r>
            <a:r>
              <a:rPr lang="en-US" sz="2000" dirty="0" smtClean="0">
                <a:latin typeface="+mj-lt"/>
              </a:rPr>
              <a:t>	how </a:t>
            </a:r>
            <a:r>
              <a:rPr lang="en-US" sz="2000" dirty="0">
                <a:latin typeface="+mj-lt"/>
              </a:rPr>
              <a:t>to improve </a:t>
            </a:r>
            <a:r>
              <a:rPr lang="en-US" sz="2000" dirty="0" smtClean="0">
                <a:latin typeface="+mj-lt"/>
              </a:rPr>
              <a:t>user experience</a:t>
            </a:r>
            <a:r>
              <a:rPr lang="en-US" sz="2000" dirty="0">
                <a:latin typeface="+mj-lt"/>
              </a:rPr>
              <a:t>. In </a:t>
            </a:r>
            <a:r>
              <a:rPr lang="en-US" sz="2000" i="1" dirty="0" smtClean="0">
                <a:latin typeface="+mj-lt"/>
              </a:rPr>
              <a:t>Computer Science </a:t>
            </a:r>
            <a:r>
              <a:rPr lang="en-US" sz="2000" i="1" dirty="0">
                <a:latin typeface="+mj-lt"/>
              </a:rPr>
              <a:t>&amp; </a:t>
            </a:r>
            <a:r>
              <a:rPr lang="en-US" sz="2000" i="1" dirty="0" smtClean="0">
                <a:latin typeface="+mj-lt"/>
              </a:rPr>
              <a:t>	Education </a:t>
            </a:r>
            <a:r>
              <a:rPr lang="en-US" sz="2000" i="1" dirty="0">
                <a:latin typeface="+mj-lt"/>
              </a:rPr>
              <a:t>(ICCSE), 2012 7th International </a:t>
            </a:r>
            <a:r>
              <a:rPr lang="en-US" sz="2000" i="1" dirty="0" smtClean="0">
                <a:latin typeface="+mj-lt"/>
              </a:rPr>
              <a:t>	Conference </a:t>
            </a:r>
            <a:r>
              <a:rPr lang="en-US" sz="2000" i="1" dirty="0">
                <a:latin typeface="+mj-lt"/>
              </a:rPr>
              <a:t>on</a:t>
            </a:r>
            <a:r>
              <a:rPr lang="en-US" sz="2000" dirty="0">
                <a:latin typeface="+mj-lt"/>
              </a:rPr>
              <a:t> </a:t>
            </a:r>
            <a:r>
              <a:rPr lang="en-US" sz="2000" dirty="0" smtClean="0">
                <a:latin typeface="+mj-lt"/>
              </a:rPr>
              <a:t>	(</a:t>
            </a:r>
            <a:r>
              <a:rPr lang="en-US" sz="2000" dirty="0">
                <a:latin typeface="+mj-lt"/>
              </a:rPr>
              <a:t>pp. 726-729). IEEE </a:t>
            </a:r>
            <a:r>
              <a:rPr lang="en-US" sz="2000" dirty="0" smtClean="0">
                <a:latin typeface="+mj-lt"/>
              </a:rPr>
              <a:t>from 	</a:t>
            </a:r>
            <a:r>
              <a:rPr lang="en-US" sz="2000" dirty="0" smtClean="0">
                <a:solidFill>
                  <a:srgbClr val="160C98"/>
                </a:solidFill>
                <a:latin typeface="+mj-lt"/>
              </a:rPr>
              <a:t>http</a:t>
            </a:r>
            <a:r>
              <a:rPr lang="en-US" sz="2000" dirty="0">
                <a:solidFill>
                  <a:srgbClr val="160C98"/>
                </a:solidFill>
                <a:latin typeface="+mj-lt"/>
              </a:rPr>
              <a:t>://</a:t>
            </a:r>
            <a:r>
              <a:rPr lang="en-US" sz="2000" dirty="0" smtClean="0">
                <a:solidFill>
                  <a:srgbClr val="160C98"/>
                </a:solidFill>
                <a:latin typeface="+mj-lt"/>
              </a:rPr>
              <a:t>ieeexplore.ieee.org/stamp/stamp.jsp?tp</a:t>
            </a:r>
            <a:r>
              <a:rPr lang="en-US" sz="2000" dirty="0">
                <a:solidFill>
                  <a:srgbClr val="160C98"/>
                </a:solidFill>
                <a:latin typeface="+mj-lt"/>
              </a:rPr>
              <a:t>=&amp;</a:t>
            </a:r>
            <a:r>
              <a:rPr lang="en-US" sz="2000" dirty="0" smtClean="0">
                <a:solidFill>
                  <a:srgbClr val="160C98"/>
                </a:solidFill>
                <a:latin typeface="+mj-lt"/>
              </a:rPr>
              <a:t>arnum	</a:t>
            </a:r>
            <a:r>
              <a:rPr lang="en-US" sz="2000" dirty="0" err="1" smtClean="0">
                <a:solidFill>
                  <a:srgbClr val="160C98"/>
                </a:solidFill>
                <a:latin typeface="+mj-lt"/>
              </a:rPr>
              <a:t>ber</a:t>
            </a:r>
            <a:r>
              <a:rPr lang="en-US" sz="2000" dirty="0" smtClean="0">
                <a:solidFill>
                  <a:srgbClr val="160C98"/>
                </a:solidFill>
                <a:latin typeface="+mj-lt"/>
              </a:rPr>
              <a:t>=6295176</a:t>
            </a:r>
            <a:r>
              <a:rPr lang="en-US" sz="2000" dirty="0">
                <a:latin typeface="+mj-lt"/>
              </a:rPr>
              <a:t>.</a:t>
            </a:r>
          </a:p>
          <a:p>
            <a:endParaRPr lang="en-US" sz="2000" i="1" dirty="0">
              <a:latin typeface="+mj-lt"/>
            </a:endParaRPr>
          </a:p>
          <a:p>
            <a:r>
              <a:rPr lang="en-US" sz="2000" dirty="0">
                <a:latin typeface="+mj-lt"/>
              </a:rPr>
              <a:t>A. Conversion of </a:t>
            </a:r>
            <a:r>
              <a:rPr lang="en-US" sz="2000" u="sng" dirty="0">
                <a:latin typeface="+mj-lt"/>
              </a:rPr>
              <a:t>thinking </a:t>
            </a:r>
            <a:r>
              <a:rPr lang="en-US" sz="2000" u="sng" dirty="0" smtClean="0">
                <a:latin typeface="+mj-lt"/>
              </a:rPr>
              <a:t>mode</a:t>
            </a:r>
          </a:p>
          <a:p>
            <a:pPr marL="0" indent="0">
              <a:buNone/>
            </a:pPr>
            <a:endParaRPr lang="en-US" sz="2000" u="sng" dirty="0">
              <a:latin typeface="+mj-lt"/>
            </a:endParaRPr>
          </a:p>
          <a:p>
            <a:r>
              <a:rPr lang="en-US" sz="2000" dirty="0">
                <a:latin typeface="+mj-lt"/>
              </a:rPr>
              <a:t>B. Innovation of </a:t>
            </a:r>
            <a:r>
              <a:rPr lang="en-US" sz="2000" u="sng" dirty="0">
                <a:latin typeface="+mj-lt"/>
              </a:rPr>
              <a:t>interactive </a:t>
            </a:r>
            <a:r>
              <a:rPr lang="en-US" sz="2000" u="sng" dirty="0" smtClean="0">
                <a:latin typeface="+mj-lt"/>
              </a:rPr>
              <a:t>mode</a:t>
            </a:r>
          </a:p>
          <a:p>
            <a:pPr marL="0" indent="0">
              <a:buNone/>
            </a:pPr>
            <a:endParaRPr lang="en-US" sz="2000" u="sng" dirty="0">
              <a:latin typeface="+mj-lt"/>
            </a:endParaRPr>
          </a:p>
          <a:p>
            <a:r>
              <a:rPr lang="en-US" sz="2000" dirty="0">
                <a:latin typeface="+mj-lt"/>
              </a:rPr>
              <a:t>C. </a:t>
            </a:r>
            <a:r>
              <a:rPr lang="en-US" sz="2000" dirty="0" smtClean="0">
                <a:latin typeface="+mj-lt"/>
              </a:rPr>
              <a:t>Detailed </a:t>
            </a:r>
            <a:r>
              <a:rPr lang="en-US" sz="2000" dirty="0">
                <a:latin typeface="+mj-lt"/>
              </a:rPr>
              <a:t>design of </a:t>
            </a:r>
            <a:r>
              <a:rPr lang="en-US" sz="2000" u="sng" dirty="0">
                <a:latin typeface="+mj-lt"/>
              </a:rPr>
              <a:t>visual mode</a:t>
            </a:r>
          </a:p>
        </p:txBody>
      </p:sp>
      <p:sp>
        <p:nvSpPr>
          <p:cNvPr id="4" name="Rectangle 3"/>
          <p:cNvSpPr/>
          <p:nvPr/>
        </p:nvSpPr>
        <p:spPr>
          <a:xfrm>
            <a:off x="861752" y="-152400"/>
            <a:ext cx="7391400" cy="707886"/>
          </a:xfrm>
          <a:prstGeom prst="rect">
            <a:avLst/>
          </a:prstGeom>
        </p:spPr>
        <p:txBody>
          <a:bodyPr wrap="square">
            <a:spAutoFit/>
          </a:bodyPr>
          <a:lstStyle/>
          <a:p>
            <a:pPr algn="ctr"/>
            <a:r>
              <a:rPr lang="en-US" sz="4000" b="1" dirty="0">
                <a:solidFill>
                  <a:srgbClr val="0070C0"/>
                </a:solidFill>
                <a:latin typeface="+mj-lt"/>
              </a:rPr>
              <a:t>LITERATURE REVIEWS</a:t>
            </a:r>
            <a:endParaRPr lang="en-US" sz="4000" dirty="0">
              <a:latin typeface="+mj-lt"/>
            </a:endParaRPr>
          </a:p>
        </p:txBody>
      </p:sp>
    </p:spTree>
    <p:extLst>
      <p:ext uri="{BB962C8B-B14F-4D97-AF65-F5344CB8AC3E}">
        <p14:creationId xmlns:p14="http://schemas.microsoft.com/office/powerpoint/2010/main" val="280271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685800"/>
          </a:xfrm>
        </p:spPr>
        <p:txBody>
          <a:bodyPr>
            <a:normAutofit fontScale="90000"/>
          </a:bodyPr>
          <a:lstStyle/>
          <a:p>
            <a:r>
              <a:rPr lang="en-US" b="1" dirty="0" smtClean="0">
                <a:solidFill>
                  <a:srgbClr val="0070C0"/>
                </a:solidFill>
              </a:rPr>
              <a:t>SCHEDULE</a:t>
            </a:r>
            <a:endParaRPr lang="en-US" b="1" dirty="0">
              <a:solidFill>
                <a:srgbClr val="0070C0"/>
              </a:solidFill>
            </a:endParaRPr>
          </a:p>
        </p:txBody>
      </p:sp>
      <p:sp>
        <p:nvSpPr>
          <p:cNvPr id="3" name="Content Placeholder 2"/>
          <p:cNvSpPr>
            <a:spLocks noGrp="1"/>
          </p:cNvSpPr>
          <p:nvPr>
            <p:ph idx="1"/>
          </p:nvPr>
        </p:nvSpPr>
        <p:spPr>
          <a:xfrm>
            <a:off x="838200" y="1295400"/>
            <a:ext cx="7467600" cy="4572000"/>
          </a:xfrm>
        </p:spPr>
        <p:txBody>
          <a:bodyPr>
            <a:normAutofit fontScale="92500" lnSpcReduction="20000"/>
          </a:bodyPr>
          <a:lstStyle/>
          <a:p>
            <a:r>
              <a:rPr lang="en-US" dirty="0">
                <a:latin typeface="+mj-lt"/>
              </a:rPr>
              <a:t>Week1 </a:t>
            </a:r>
            <a:r>
              <a:rPr lang="en-US" dirty="0" smtClean="0">
                <a:latin typeface="+mj-lt"/>
              </a:rPr>
              <a:t>	Project </a:t>
            </a:r>
            <a:r>
              <a:rPr lang="en-US" dirty="0">
                <a:latin typeface="+mj-lt"/>
              </a:rPr>
              <a:t>Brainstorming .... Creating Science </a:t>
            </a:r>
            <a:r>
              <a:rPr lang="en-US" dirty="0" smtClean="0">
                <a:latin typeface="+mj-lt"/>
              </a:rPr>
              <a:t>		or </a:t>
            </a:r>
            <a:r>
              <a:rPr lang="en-US" dirty="0">
                <a:latin typeface="+mj-lt"/>
              </a:rPr>
              <a:t>Math simulations in </a:t>
            </a:r>
            <a:r>
              <a:rPr lang="en-US" dirty="0" smtClean="0">
                <a:latin typeface="+mj-lt"/>
              </a:rPr>
              <a:t>Scratch</a:t>
            </a:r>
          </a:p>
          <a:p>
            <a:pPr marL="0" indent="0">
              <a:buNone/>
            </a:pPr>
            <a:endParaRPr lang="en-US" dirty="0" smtClean="0">
              <a:latin typeface="+mj-lt"/>
            </a:endParaRPr>
          </a:p>
          <a:p>
            <a:r>
              <a:rPr lang="en-US" dirty="0">
                <a:latin typeface="+mj-lt"/>
              </a:rPr>
              <a:t>Week2 	</a:t>
            </a:r>
            <a:r>
              <a:rPr lang="en-US" dirty="0" smtClean="0">
                <a:latin typeface="+mj-lt"/>
              </a:rPr>
              <a:t>Website</a:t>
            </a:r>
          </a:p>
          <a:p>
            <a:pPr marL="0" indent="0">
              <a:buNone/>
            </a:pPr>
            <a:endParaRPr lang="en-US" dirty="0" smtClean="0">
              <a:latin typeface="+mj-lt"/>
            </a:endParaRPr>
          </a:p>
          <a:p>
            <a:r>
              <a:rPr lang="en-US" dirty="0">
                <a:latin typeface="+mj-lt"/>
              </a:rPr>
              <a:t>Week3 	CITI </a:t>
            </a:r>
            <a:r>
              <a:rPr lang="en-US" dirty="0" smtClean="0">
                <a:latin typeface="+mj-lt"/>
              </a:rPr>
              <a:t>Training/Abstract</a:t>
            </a:r>
          </a:p>
          <a:p>
            <a:pPr marL="0" indent="0">
              <a:buNone/>
            </a:pPr>
            <a:endParaRPr lang="en-US" dirty="0" smtClean="0">
              <a:latin typeface="+mj-lt"/>
            </a:endParaRPr>
          </a:p>
          <a:p>
            <a:r>
              <a:rPr lang="en-US" dirty="0">
                <a:latin typeface="+mj-lt"/>
              </a:rPr>
              <a:t>Week4 	Implementation of Project Review </a:t>
            </a:r>
            <a:r>
              <a:rPr lang="en-US" dirty="0" smtClean="0">
                <a:latin typeface="+mj-lt"/>
              </a:rPr>
              <a:t>/Project 		Redesign/Conceptual Model</a:t>
            </a:r>
          </a:p>
          <a:p>
            <a:pPr marL="0" indent="0">
              <a:buNone/>
            </a:pPr>
            <a:endParaRPr lang="en-US" dirty="0" smtClean="0">
              <a:latin typeface="+mj-lt"/>
            </a:endParaRPr>
          </a:p>
          <a:p>
            <a:r>
              <a:rPr lang="en-US" dirty="0">
                <a:latin typeface="+mj-lt"/>
              </a:rPr>
              <a:t>Week5 	Project Implementation / </a:t>
            </a:r>
            <a:r>
              <a:rPr lang="en-US" dirty="0" smtClean="0">
                <a:latin typeface="+mj-lt"/>
              </a:rPr>
              <a:t>Research </a:t>
            </a:r>
            <a:r>
              <a:rPr lang="en-US" dirty="0">
                <a:latin typeface="+mj-lt"/>
              </a:rPr>
              <a:t>Paper 		</a:t>
            </a:r>
            <a:r>
              <a:rPr lang="en-US" dirty="0" smtClean="0">
                <a:latin typeface="+mj-lt"/>
              </a:rPr>
              <a:t>Write-ups </a:t>
            </a:r>
            <a:r>
              <a:rPr lang="en-US" dirty="0">
                <a:latin typeface="+mj-lt"/>
              </a:rPr>
              <a:t>/ Begin Project Poster</a:t>
            </a:r>
            <a:br>
              <a:rPr lang="en-US" dirty="0">
                <a:latin typeface="+mj-lt"/>
              </a:rPr>
            </a:br>
            <a:r>
              <a:rPr lang="en-US" dirty="0" smtClean="0">
                <a:latin typeface="+mj-lt"/>
              </a:rPr>
              <a:t>		Project </a:t>
            </a:r>
            <a:r>
              <a:rPr lang="en-US" dirty="0">
                <a:latin typeface="+mj-lt"/>
              </a:rPr>
              <a:t>Initial Presentation June 24 or </a:t>
            </a:r>
            <a:r>
              <a:rPr lang="en-US" dirty="0" smtClean="0">
                <a:latin typeface="+mj-lt"/>
              </a:rPr>
              <a:t>			June </a:t>
            </a:r>
            <a:r>
              <a:rPr lang="en-US" dirty="0">
                <a:latin typeface="+mj-lt"/>
              </a:rPr>
              <a:t>26 1:15PM</a:t>
            </a:r>
          </a:p>
        </p:txBody>
      </p:sp>
    </p:spTree>
    <p:extLst>
      <p:ext uri="{BB962C8B-B14F-4D97-AF65-F5344CB8AC3E}">
        <p14:creationId xmlns:p14="http://schemas.microsoft.com/office/powerpoint/2010/main" val="147621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5200" cy="533400"/>
          </a:xfrm>
        </p:spPr>
        <p:txBody>
          <a:bodyPr>
            <a:normAutofit fontScale="90000"/>
          </a:bodyPr>
          <a:lstStyle/>
          <a:p>
            <a:r>
              <a:rPr lang="en-US" b="1" dirty="0" smtClean="0">
                <a:solidFill>
                  <a:srgbClr val="0070C0"/>
                </a:solidFill>
              </a:rPr>
              <a:t>SCHEDULE</a:t>
            </a:r>
            <a:endParaRPr lang="en-US" b="1" dirty="0">
              <a:solidFill>
                <a:srgbClr val="0070C0"/>
              </a:solidFill>
            </a:endParaRPr>
          </a:p>
        </p:txBody>
      </p:sp>
      <p:sp>
        <p:nvSpPr>
          <p:cNvPr id="3" name="Content Placeholder 2"/>
          <p:cNvSpPr>
            <a:spLocks noGrp="1"/>
          </p:cNvSpPr>
          <p:nvPr>
            <p:ph idx="1"/>
          </p:nvPr>
        </p:nvSpPr>
        <p:spPr>
          <a:xfrm>
            <a:off x="838200" y="1371600"/>
            <a:ext cx="7467600" cy="4648199"/>
          </a:xfrm>
        </p:spPr>
        <p:txBody>
          <a:bodyPr>
            <a:normAutofit/>
          </a:bodyPr>
          <a:lstStyle/>
          <a:p>
            <a:r>
              <a:rPr lang="en-US" dirty="0" smtClean="0">
                <a:latin typeface="+mj-lt"/>
              </a:rPr>
              <a:t>Week6 	Ready Project for Testing</a:t>
            </a:r>
          </a:p>
          <a:p>
            <a:pPr marL="0" indent="0">
              <a:buNone/>
            </a:pPr>
            <a:endParaRPr lang="en-US" dirty="0" smtClean="0">
              <a:latin typeface="+mj-lt"/>
            </a:endParaRPr>
          </a:p>
          <a:p>
            <a:r>
              <a:rPr lang="en-US" dirty="0">
                <a:latin typeface="+mj-lt"/>
              </a:rPr>
              <a:t>Week7 </a:t>
            </a:r>
            <a:r>
              <a:rPr lang="en-US" dirty="0" smtClean="0">
                <a:latin typeface="+mj-lt"/>
              </a:rPr>
              <a:t>	Project Testing</a:t>
            </a:r>
          </a:p>
          <a:p>
            <a:pPr marL="0" indent="0">
              <a:buNone/>
            </a:pPr>
            <a:endParaRPr lang="en-US" dirty="0" smtClean="0">
              <a:latin typeface="+mj-lt"/>
            </a:endParaRPr>
          </a:p>
          <a:p>
            <a:r>
              <a:rPr lang="en-US" dirty="0">
                <a:latin typeface="+mj-lt"/>
              </a:rPr>
              <a:t>Week8 </a:t>
            </a:r>
            <a:r>
              <a:rPr lang="en-US" dirty="0" smtClean="0">
                <a:latin typeface="+mj-lt"/>
              </a:rPr>
              <a:t>	Final </a:t>
            </a:r>
            <a:r>
              <a:rPr lang="en-US" dirty="0">
                <a:latin typeface="+mj-lt"/>
              </a:rPr>
              <a:t>PowerPoint Presentation &amp; </a:t>
            </a:r>
            <a:r>
              <a:rPr lang="en-US" dirty="0" smtClean="0">
                <a:latin typeface="+mj-lt"/>
              </a:rPr>
              <a:t>Poster</a:t>
            </a:r>
          </a:p>
          <a:p>
            <a:pPr marL="0" indent="0">
              <a:buNone/>
            </a:pPr>
            <a:endParaRPr lang="en-US" dirty="0" smtClean="0">
              <a:latin typeface="+mj-lt"/>
            </a:endParaRPr>
          </a:p>
          <a:p>
            <a:r>
              <a:rPr lang="en-US" dirty="0">
                <a:latin typeface="+mj-lt"/>
              </a:rPr>
              <a:t>Week9 </a:t>
            </a:r>
            <a:r>
              <a:rPr lang="en-US" dirty="0" smtClean="0">
                <a:latin typeface="+mj-lt"/>
              </a:rPr>
              <a:t>	Final Write-ups </a:t>
            </a:r>
            <a:r>
              <a:rPr lang="en-US" dirty="0">
                <a:latin typeface="+mj-lt"/>
              </a:rPr>
              <a:t>of </a:t>
            </a:r>
            <a:r>
              <a:rPr lang="en-US" dirty="0" smtClean="0">
                <a:latin typeface="+mj-lt"/>
              </a:rPr>
              <a:t>Research Paper</a:t>
            </a:r>
          </a:p>
          <a:p>
            <a:pPr marL="0" indent="0">
              <a:buNone/>
            </a:pPr>
            <a:endParaRPr lang="en-US" dirty="0" smtClean="0">
              <a:latin typeface="+mj-lt"/>
            </a:endParaRPr>
          </a:p>
          <a:p>
            <a:r>
              <a:rPr lang="en-US" dirty="0">
                <a:latin typeface="+mj-lt"/>
              </a:rPr>
              <a:t>Week10 </a:t>
            </a:r>
            <a:r>
              <a:rPr lang="en-US" dirty="0" smtClean="0">
                <a:latin typeface="+mj-lt"/>
              </a:rPr>
              <a:t>	Revision </a:t>
            </a:r>
            <a:r>
              <a:rPr lang="en-US" dirty="0">
                <a:latin typeface="+mj-lt"/>
              </a:rPr>
              <a:t>of all work and resubmissions.</a:t>
            </a:r>
          </a:p>
          <a:p>
            <a:pPr marL="0" indent="0">
              <a:buNone/>
            </a:pPr>
            <a:endParaRPr lang="en-US" dirty="0"/>
          </a:p>
        </p:txBody>
      </p:sp>
    </p:spTree>
    <p:extLst>
      <p:ext uri="{BB962C8B-B14F-4D97-AF65-F5344CB8AC3E}">
        <p14:creationId xmlns:p14="http://schemas.microsoft.com/office/powerpoint/2010/main" val="1419423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1081</TotalTime>
  <Words>1712</Words>
  <Application>Microsoft Office PowerPoint</Application>
  <PresentationFormat>On-screen Show (4:3)</PresentationFormat>
  <Paragraphs>200</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Pushpin</vt:lpstr>
      <vt:lpstr>Presentation</vt:lpstr>
      <vt:lpstr>GWENDOLYN TENNELL Louisiana State University at Shreveport Auburn University Summer Research</vt:lpstr>
      <vt:lpstr>PowerPoint Presentation</vt:lpstr>
      <vt:lpstr>PowerPoint Presentation</vt:lpstr>
      <vt:lpstr>LITERATURE REVIEWS</vt:lpstr>
      <vt:lpstr>PowerPoint Presentation</vt:lpstr>
      <vt:lpstr>PowerPoint Presentation</vt:lpstr>
      <vt:lpstr>PowerPoint Presentation</vt:lpstr>
      <vt:lpstr>SCHEDULE</vt:lpstr>
      <vt:lpstr>SCHEDULE</vt:lpstr>
      <vt:lpstr>OVERVIEW</vt:lpstr>
      <vt:lpstr>Algebra (Absolute Value) Game Designed for the Beauty and Joy of Computing Project (BJC)</vt:lpstr>
      <vt:lpstr>THE ERGO PROJECT</vt:lpstr>
      <vt:lpstr>ABSTRACT</vt:lpstr>
      <vt:lpstr>ERGO WIREFRAME</vt:lpstr>
      <vt:lpstr>COLOR  SWATCHES</vt:lpstr>
      <vt:lpstr>ERGO FLOW CHART</vt:lpstr>
      <vt:lpstr> IMAGE DESIGN I</vt:lpstr>
      <vt:lpstr>DESIGN I</vt:lpstr>
      <vt:lpstr>DESIGN II</vt:lpstr>
      <vt:lpstr>DESIGN III</vt:lpstr>
      <vt:lpstr>ACKNOWLEDGEMENTS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GWENDOLYN TENNELL</dc:title>
  <dc:creator>gwendolyn</dc:creator>
  <cp:lastModifiedBy>gwendolyn</cp:lastModifiedBy>
  <cp:revision>145</cp:revision>
  <dcterms:created xsi:type="dcterms:W3CDTF">2015-06-16T15:21:18Z</dcterms:created>
  <dcterms:modified xsi:type="dcterms:W3CDTF">2015-07-14T16:53:53Z</dcterms:modified>
</cp:coreProperties>
</file>