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65" r:id="rId4"/>
    <p:sldId id="257" r:id="rId5"/>
    <p:sldId id="258" r:id="rId6"/>
    <p:sldId id="259" r:id="rId7"/>
    <p:sldId id="260" r:id="rId8"/>
    <p:sldId id="261" r:id="rId9"/>
    <p:sldId id="263" r:id="rId10"/>
    <p:sldId id="264" r:id="rId11"/>
    <p:sldId id="266" r:id="rId12"/>
    <p:sldId id="267" r:id="rId13"/>
    <p:sldId id="268" r:id="rId14"/>
    <p:sldId id="269" r:id="rId15"/>
    <p:sldId id="270" r:id="rId16"/>
    <p:sldId id="272" r:id="rId17"/>
    <p:sldId id="273" r:id="rId18"/>
    <p:sldId id="274" r:id="rId19"/>
    <p:sldId id="271"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90"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9AC8A9-119F-419A-BBE0-20B6796125D0}"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AC8A9-119F-419A-BBE0-20B6796125D0}"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AC8A9-119F-419A-BBE0-20B6796125D0}"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AC8A9-119F-419A-BBE0-20B6796125D0}"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AC8A9-119F-419A-BBE0-20B6796125D0}"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9AC8A9-119F-419A-BBE0-20B6796125D0}"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9AC8A9-119F-419A-BBE0-20B6796125D0}" type="datetimeFigureOut">
              <a:rPr lang="en-US" smtClean="0"/>
              <a:t>7/18/2012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AC8A9-119F-419A-BBE0-20B6796125D0}" type="datetimeFigureOut">
              <a:rPr lang="en-US" smtClean="0"/>
              <a:t>7/18/2012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AC8A9-119F-419A-BBE0-20B6796125D0}" type="datetimeFigureOut">
              <a:rPr lang="en-US" smtClean="0"/>
              <a:t>7/18/2012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419ED-DCD6-476B-8E35-30402B884F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AC8A9-119F-419A-BBE0-20B6796125D0}"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419ED-DCD6-476B-8E35-30402B884F2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29AC8A9-119F-419A-BBE0-20B6796125D0}" type="datetimeFigureOut">
              <a:rPr lang="en-US" smtClean="0"/>
              <a:t>7/18/2012</a:t>
            </a:fld>
            <a:endParaRPr lang="en-US"/>
          </a:p>
        </p:txBody>
      </p:sp>
      <p:sp>
        <p:nvSpPr>
          <p:cNvPr id="9" name="Slide Number Placeholder 8"/>
          <p:cNvSpPr>
            <a:spLocks noGrp="1"/>
          </p:cNvSpPr>
          <p:nvPr>
            <p:ph type="sldNum" sz="quarter" idx="11"/>
          </p:nvPr>
        </p:nvSpPr>
        <p:spPr/>
        <p:txBody>
          <a:bodyPr/>
          <a:lstStyle/>
          <a:p>
            <a:fld id="{84F419ED-DCD6-476B-8E35-30402B884F2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F419ED-DCD6-476B-8E35-30402B884F2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29AC8A9-119F-419A-BBE0-20B6796125D0}" type="datetimeFigureOut">
              <a:rPr lang="en-US" smtClean="0"/>
              <a:t>7/18/2012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g"/></Relationships>
</file>

<file path=ppt/slides/_rels/slide1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8.jpeg"/><Relationship Id="rId7" Type="http://schemas.openxmlformats.org/officeDocument/2006/relationships/image" Target="../media/image16.jp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1.jp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13.jpg"/></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7" Type="http://schemas.openxmlformats.org/officeDocument/2006/relationships/image" Target="../media/image10.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7" Type="http://schemas.openxmlformats.org/officeDocument/2006/relationships/image" Target="../media/image10.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7.jpe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7" Type="http://schemas.openxmlformats.org/officeDocument/2006/relationships/image" Target="../media/image10.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7.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5" Type="http://schemas.openxmlformats.org/officeDocument/2006/relationships/image" Target="../media/image15.gif"/><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Collective Privacy Policies</a:t>
            </a:r>
            <a:endParaRPr lang="en-US" sz="3600" dirty="0"/>
          </a:p>
        </p:txBody>
      </p:sp>
    </p:spTree>
    <p:extLst>
      <p:ext uri="{BB962C8B-B14F-4D97-AF65-F5344CB8AC3E}">
        <p14:creationId xmlns:p14="http://schemas.microsoft.com/office/powerpoint/2010/main" val="44910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Keyword Tagging</a:t>
            </a:r>
            <a:endParaRPr lang="en-US" sz="3200" dirty="0"/>
          </a:p>
        </p:txBody>
      </p:sp>
      <p:sp>
        <p:nvSpPr>
          <p:cNvPr id="5" name="TextBox 4"/>
          <p:cNvSpPr txBox="1"/>
          <p:nvPr/>
        </p:nvSpPr>
        <p:spPr>
          <a:xfrm>
            <a:off x="2134501" y="5297269"/>
            <a:ext cx="3933895" cy="646331"/>
          </a:xfrm>
          <a:prstGeom prst="rect">
            <a:avLst/>
          </a:prstGeom>
          <a:noFill/>
        </p:spPr>
        <p:txBody>
          <a:bodyPr wrap="square" rtlCol="0">
            <a:spAutoFit/>
          </a:bodyPr>
          <a:lstStyle/>
          <a:p>
            <a:pPr marL="285750" indent="-285750">
              <a:buFont typeface="Arial" pitchFamily="34" charset="0"/>
              <a:buChar char="•"/>
            </a:pPr>
            <a:r>
              <a:rPr lang="en-US" dirty="0" smtClean="0"/>
              <a:t>Alex uploads a photo to a social networking website.</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8209" y="3392973"/>
            <a:ext cx="2136875" cy="70881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6213" y="3230915"/>
            <a:ext cx="4391996" cy="1066800"/>
          </a:xfrm>
          <a:prstGeom prst="rect">
            <a:avLst/>
          </a:prstGeom>
        </p:spPr>
      </p:pic>
      <p:sp>
        <p:nvSpPr>
          <p:cNvPr id="9" name="TextBox 8"/>
          <p:cNvSpPr txBox="1"/>
          <p:nvPr/>
        </p:nvSpPr>
        <p:spPr>
          <a:xfrm>
            <a:off x="2979165" y="3205340"/>
            <a:ext cx="1314912" cy="276999"/>
          </a:xfrm>
          <a:prstGeom prst="rect">
            <a:avLst/>
          </a:prstGeom>
          <a:noFill/>
        </p:spPr>
        <p:txBody>
          <a:bodyPr wrap="none" rtlCol="0">
            <a:spAutoFit/>
          </a:bodyPr>
          <a:lstStyle/>
          <a:p>
            <a:r>
              <a:rPr lang="en-US" sz="1200" dirty="0" smtClean="0"/>
              <a:t>A photo of friends</a:t>
            </a:r>
            <a:endParaRPr lang="en-US" sz="1200" dirty="0"/>
          </a:p>
        </p:txBody>
      </p:sp>
      <p:sp>
        <p:nvSpPr>
          <p:cNvPr id="10" name="TextBox 9"/>
          <p:cNvSpPr txBox="1"/>
          <p:nvPr/>
        </p:nvSpPr>
        <p:spPr>
          <a:xfrm>
            <a:off x="1066800" y="4904601"/>
            <a:ext cx="451662" cy="276999"/>
          </a:xfrm>
          <a:prstGeom prst="rect">
            <a:avLst/>
          </a:prstGeom>
          <a:noFill/>
        </p:spPr>
        <p:txBody>
          <a:bodyPr wrap="none" rtlCol="0">
            <a:spAutoFit/>
          </a:bodyPr>
          <a:lstStyle/>
          <a:p>
            <a:r>
              <a:rPr lang="en-US" sz="1200" dirty="0" smtClean="0"/>
              <a:t>Alex</a:t>
            </a:r>
            <a:endParaRPr lang="en-US" sz="1200" dirty="0"/>
          </a:p>
        </p:txBody>
      </p:sp>
      <p:pic>
        <p:nvPicPr>
          <p:cNvPr id="11" name="Content Placeholder 10"/>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13181" y="1920101"/>
            <a:ext cx="1358900" cy="2984500"/>
          </a:xfr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26631" y="1876293"/>
            <a:ext cx="1819979" cy="1213320"/>
          </a:xfrm>
          <a:prstGeom prst="rect">
            <a:avLst/>
          </a:prstGeom>
          <a:ln w="66675" cmpd="sng">
            <a:solidFill>
              <a:schemeClr val="accent1"/>
            </a:solidFill>
          </a:ln>
        </p:spPr>
      </p:pic>
    </p:spTree>
    <p:extLst>
      <p:ext uri="{BB962C8B-B14F-4D97-AF65-F5344CB8AC3E}">
        <p14:creationId xmlns:p14="http://schemas.microsoft.com/office/powerpoint/2010/main" val="320888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anim calcmode="lin" valueType="num">
                                      <p:cBhvr>
                                        <p:cTn id="18" dur="1500" fill="hold"/>
                                        <p:tgtEl>
                                          <p:spTgt spid="3"/>
                                        </p:tgtEl>
                                        <p:attrNameLst>
                                          <p:attrName>ppt_x</p:attrName>
                                        </p:attrNameLst>
                                      </p:cBhvr>
                                      <p:tavLst>
                                        <p:tav tm="0">
                                          <p:val>
                                            <p:strVal val="#ppt_x"/>
                                          </p:val>
                                        </p:tav>
                                        <p:tav tm="100000">
                                          <p:val>
                                            <p:strVal val="#ppt_x"/>
                                          </p:val>
                                        </p:tav>
                                      </p:tavLst>
                                    </p:anim>
                                    <p:anim calcmode="lin" valueType="num">
                                      <p:cBhvr>
                                        <p:cTn id="19" dur="15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6" presetClass="entr" presetSubtype="16"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ircle(in)">
                                      <p:cBhvr>
                                        <p:cTn id="23" dur="2000"/>
                                        <p:tgtEl>
                                          <p:spTgt spid="12"/>
                                        </p:tgtEl>
                                      </p:cBhvr>
                                    </p:animEffect>
                                  </p:childTnLst>
                                </p:cTn>
                              </p:par>
                            </p:childTnLst>
                          </p:cTn>
                        </p:par>
                        <p:par>
                          <p:cTn id="24" fill="hold">
                            <p:stCondLst>
                              <p:cond delay="55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childTnLst>
                          </p:cTn>
                        </p:par>
                        <p:par>
                          <p:cTn id="28" fill="hold">
                            <p:stCondLst>
                              <p:cond delay="6500"/>
                            </p:stCondLst>
                            <p:childTnLst>
                              <p:par>
                                <p:cTn id="29" presetID="6"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Keyword Tagging cont.</a:t>
            </a:r>
            <a:endParaRPr lang="en-US" sz="32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2649" y="3611621"/>
            <a:ext cx="354610" cy="85395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020" y="5486400"/>
            <a:ext cx="394413" cy="89738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5252" y="2514600"/>
            <a:ext cx="322044" cy="875669"/>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01490" y="4800600"/>
            <a:ext cx="466782" cy="875669"/>
          </a:xfrm>
          <a:prstGeom prst="rect">
            <a:avLst/>
          </a:prstGeom>
        </p:spPr>
      </p:pic>
      <p:cxnSp>
        <p:nvCxnSpPr>
          <p:cNvPr id="12" name="Curved Connector 11"/>
          <p:cNvCxnSpPr/>
          <p:nvPr/>
        </p:nvCxnSpPr>
        <p:spPr>
          <a:xfrm rot="10800000" flipV="1">
            <a:off x="5181600" y="2133600"/>
            <a:ext cx="1295400" cy="69794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10800000">
            <a:off x="5257624" y="3657600"/>
            <a:ext cx="1456466" cy="3810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p:nvPr/>
        </p:nvCxnSpPr>
        <p:spPr>
          <a:xfrm rot="10800000" flipV="1">
            <a:off x="5257624" y="2952434"/>
            <a:ext cx="1981376" cy="247966"/>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a:off x="4800600" y="4038601"/>
            <a:ext cx="2286000" cy="1066801"/>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16200000" flipV="1">
            <a:off x="4400866" y="4133535"/>
            <a:ext cx="1561469" cy="1523999"/>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430868" y="5271829"/>
            <a:ext cx="2971800" cy="646331"/>
          </a:xfrm>
          <a:prstGeom prst="rect">
            <a:avLst/>
          </a:prstGeom>
          <a:noFill/>
        </p:spPr>
        <p:txBody>
          <a:bodyPr wrap="square" rtlCol="0">
            <a:spAutoFit/>
          </a:bodyPr>
          <a:lstStyle/>
          <a:p>
            <a:pPr marL="285750" indent="-285750">
              <a:buFont typeface="Arial" pitchFamily="34" charset="0"/>
              <a:buChar char="•"/>
            </a:pPr>
            <a:r>
              <a:rPr lang="en-US" dirty="0" smtClean="0"/>
              <a:t>Alex tags his friends in the photo.</a:t>
            </a:r>
            <a:endParaRPr lang="en-US" dirty="0"/>
          </a:p>
        </p:txBody>
      </p: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52600" y="2978025"/>
            <a:ext cx="1371600" cy="533700"/>
          </a:xfrm>
          <a:prstGeom prst="rect">
            <a:avLst/>
          </a:prstGeom>
        </p:spPr>
      </p:pic>
      <p:sp>
        <p:nvSpPr>
          <p:cNvPr id="3" name="TextBox 2"/>
          <p:cNvSpPr txBox="1"/>
          <p:nvPr/>
        </p:nvSpPr>
        <p:spPr>
          <a:xfrm>
            <a:off x="958957" y="4757034"/>
            <a:ext cx="451662" cy="276999"/>
          </a:xfrm>
          <a:prstGeom prst="rect">
            <a:avLst/>
          </a:prstGeom>
          <a:noFill/>
        </p:spPr>
        <p:txBody>
          <a:bodyPr wrap="none" rtlCol="0">
            <a:spAutoFit/>
          </a:bodyPr>
          <a:lstStyle/>
          <a:p>
            <a:r>
              <a:rPr lang="en-US" sz="1200" dirty="0" smtClean="0"/>
              <a:t>Alex</a:t>
            </a:r>
            <a:endParaRPr lang="en-US" sz="1200" dirty="0"/>
          </a:p>
        </p:txBody>
      </p:sp>
      <p:sp>
        <p:nvSpPr>
          <p:cNvPr id="11" name="TextBox 10"/>
          <p:cNvSpPr txBox="1"/>
          <p:nvPr/>
        </p:nvSpPr>
        <p:spPr>
          <a:xfrm>
            <a:off x="3251083" y="2250304"/>
            <a:ext cx="1457579" cy="276999"/>
          </a:xfrm>
          <a:prstGeom prst="rect">
            <a:avLst/>
          </a:prstGeom>
          <a:noFill/>
        </p:spPr>
        <p:txBody>
          <a:bodyPr wrap="none" rtlCol="0">
            <a:spAutoFit/>
          </a:bodyPr>
          <a:lstStyle/>
          <a:p>
            <a:r>
              <a:rPr lang="en-US" sz="1200" dirty="0" smtClean="0"/>
              <a:t>The photo of friends</a:t>
            </a:r>
            <a:endParaRPr lang="en-US" sz="1200" dirty="0"/>
          </a:p>
        </p:txBody>
      </p:sp>
      <p:sp>
        <p:nvSpPr>
          <p:cNvPr id="13" name="TextBox 12"/>
          <p:cNvSpPr txBox="1"/>
          <p:nvPr/>
        </p:nvSpPr>
        <p:spPr>
          <a:xfrm>
            <a:off x="6222545" y="1236133"/>
            <a:ext cx="1153329" cy="307777"/>
          </a:xfrm>
          <a:prstGeom prst="rect">
            <a:avLst/>
          </a:prstGeom>
          <a:noFill/>
        </p:spPr>
        <p:txBody>
          <a:bodyPr wrap="none" rtlCol="0">
            <a:spAutoFit/>
          </a:bodyPr>
          <a:lstStyle/>
          <a:p>
            <a:r>
              <a:rPr lang="en-US" sz="1400" dirty="0" smtClean="0"/>
              <a:t>Alex’s friends</a:t>
            </a:r>
            <a:endParaRPr lang="en-US" sz="1400" dirty="0"/>
          </a:p>
        </p:txBody>
      </p:sp>
      <p:pic>
        <p:nvPicPr>
          <p:cNvPr id="17" name="Content Placeholder 16"/>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535731" y="1752625"/>
            <a:ext cx="1358900" cy="2984500"/>
          </a:xfrm>
        </p:spPr>
      </p:pic>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58878" y="1606269"/>
            <a:ext cx="327722" cy="876300"/>
          </a:xfrm>
          <a:prstGeom prst="rect">
            <a:avLst/>
          </a:prstGeom>
        </p:spPr>
      </p:pic>
      <p:pic>
        <p:nvPicPr>
          <p:cNvPr id="23" name="Picture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50680" y="2692079"/>
            <a:ext cx="1658386" cy="1105591"/>
          </a:xfrm>
          <a:prstGeom prst="rect">
            <a:avLst/>
          </a:prstGeom>
          <a:ln w="66675" cmpd="sng">
            <a:solidFill>
              <a:schemeClr val="accent1"/>
            </a:solidFill>
          </a:ln>
        </p:spPr>
      </p:pic>
    </p:spTree>
    <p:extLst>
      <p:ext uri="{BB962C8B-B14F-4D97-AF65-F5344CB8AC3E}">
        <p14:creationId xmlns:p14="http://schemas.microsoft.com/office/powerpoint/2010/main" val="191996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circle(in)">
                                      <p:cBhvr>
                                        <p:cTn id="17" dur="2000"/>
                                        <p:tgtEl>
                                          <p:spTgt spid="23"/>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childTnLst>
                                </p:cTn>
                              </p:par>
                            </p:childTnLst>
                          </p:cTn>
                        </p:par>
                        <p:par>
                          <p:cTn id="22" fill="hold">
                            <p:stCondLst>
                              <p:cond delay="5000"/>
                            </p:stCondLst>
                            <p:childTnLst>
                              <p:par>
                                <p:cTn id="23" presetID="10" presetClass="entr" presetSubtype="0" fill="hold" nodeType="after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fade">
                                      <p:cBhvr>
                                        <p:cTn id="25" dur="1000"/>
                                        <p:tgtEl>
                                          <p:spTgt spid="13">
                                            <p:txEl>
                                              <p:pRg st="0" end="0"/>
                                            </p:txEl>
                                          </p:spTgt>
                                        </p:tgtEl>
                                      </p:cBhvr>
                                    </p:animEffect>
                                  </p:childTnLst>
                                </p:cTn>
                              </p:par>
                            </p:childTnLst>
                          </p:cTn>
                        </p:par>
                        <p:par>
                          <p:cTn id="26" fill="hold">
                            <p:stCondLst>
                              <p:cond delay="6000"/>
                            </p:stCondLst>
                            <p:childTnLst>
                              <p:par>
                                <p:cTn id="27" presetID="16" presetClass="entr" presetSubtype="2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500"/>
                                        <p:tgtEl>
                                          <p:spTgt spid="19"/>
                                        </p:tgtEl>
                                      </p:cBhvr>
                                    </p:animEffect>
                                  </p:childTnLst>
                                </p:cTn>
                              </p:par>
                            </p:childTnLst>
                          </p:cTn>
                        </p:par>
                        <p:par>
                          <p:cTn id="30" fill="hold">
                            <p:stCondLst>
                              <p:cond delay="6500"/>
                            </p:stCondLst>
                            <p:childTnLst>
                              <p:par>
                                <p:cTn id="31" presetID="16" presetClass="entr" presetSubtype="21"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250"/>
                                        <p:tgtEl>
                                          <p:spTgt spid="9"/>
                                        </p:tgtEl>
                                      </p:cBhvr>
                                    </p:animEffect>
                                  </p:childTnLst>
                                </p:cTn>
                              </p:par>
                            </p:childTnLst>
                          </p:cTn>
                        </p:par>
                        <p:par>
                          <p:cTn id="34" fill="hold">
                            <p:stCondLst>
                              <p:cond delay="6750"/>
                            </p:stCondLst>
                            <p:childTnLst>
                              <p:par>
                                <p:cTn id="35" presetID="16" presetClass="entr" presetSubtype="21"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250"/>
                                        <p:tgtEl>
                                          <p:spTgt spid="7"/>
                                        </p:tgtEl>
                                      </p:cBhvr>
                                    </p:animEffect>
                                  </p:childTnLst>
                                </p:cTn>
                              </p:par>
                            </p:childTnLst>
                          </p:cTn>
                        </p:par>
                        <p:par>
                          <p:cTn id="38" fill="hold">
                            <p:stCondLst>
                              <p:cond delay="7000"/>
                            </p:stCondLst>
                            <p:childTnLst>
                              <p:par>
                                <p:cTn id="39" presetID="16" presetClass="entr" presetSubtype="21"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250"/>
                                        <p:tgtEl>
                                          <p:spTgt spid="10"/>
                                        </p:tgtEl>
                                      </p:cBhvr>
                                    </p:animEffect>
                                  </p:childTnLst>
                                </p:cTn>
                              </p:par>
                            </p:childTnLst>
                          </p:cTn>
                        </p:par>
                        <p:par>
                          <p:cTn id="42" fill="hold">
                            <p:stCondLst>
                              <p:cond delay="7250"/>
                            </p:stCondLst>
                            <p:childTnLst>
                              <p:par>
                                <p:cTn id="43" presetID="16" presetClass="entr" presetSubtype="21"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250"/>
                                        <p:tgtEl>
                                          <p:spTgt spid="8"/>
                                        </p:tgtEl>
                                      </p:cBhvr>
                                    </p:animEffect>
                                  </p:childTnLst>
                                </p:cTn>
                              </p:par>
                            </p:childTnLst>
                          </p:cTn>
                        </p:par>
                        <p:par>
                          <p:cTn id="46" fill="hold">
                            <p:stCondLst>
                              <p:cond delay="7500"/>
                            </p:stCondLst>
                            <p:childTnLst>
                              <p:par>
                                <p:cTn id="47" presetID="14" presetClass="entr" presetSubtype="10"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randombar(horizontal)">
                                      <p:cBhvr>
                                        <p:cTn id="49" dur="1000"/>
                                        <p:tgtEl>
                                          <p:spTgt spid="29"/>
                                        </p:tgtEl>
                                      </p:cBhvr>
                                    </p:animEffect>
                                  </p:childTnLst>
                                </p:cTn>
                              </p:par>
                            </p:childTnLst>
                          </p:cTn>
                        </p:par>
                        <p:par>
                          <p:cTn id="50" fill="hold">
                            <p:stCondLst>
                              <p:cond delay="8500"/>
                            </p:stCondLst>
                            <p:childTnLst>
                              <p:par>
                                <p:cTn id="51" presetID="1" presetClass="entr" presetSubtype="0" fill="hold" nodeType="after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par>
                          <p:cTn id="53" fill="hold">
                            <p:stCondLst>
                              <p:cond delay="8500"/>
                            </p:stCondLst>
                            <p:childTnLst>
                              <p:par>
                                <p:cTn id="54" presetID="1" presetClass="entr" presetSubtype="0"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par>
                          <p:cTn id="56" fill="hold">
                            <p:stCondLst>
                              <p:cond delay="8500"/>
                            </p:stCondLst>
                            <p:childTnLst>
                              <p:par>
                                <p:cTn id="57" presetID="1"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par>
                          <p:cTn id="59" fill="hold">
                            <p:stCondLst>
                              <p:cond delay="8500"/>
                            </p:stCondLst>
                            <p:childTnLst>
                              <p:par>
                                <p:cTn id="60" presetID="1" presetClass="entr" presetSubtype="0"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childTnLst>
                                </p:cTn>
                              </p:par>
                            </p:childTnLst>
                          </p:cTn>
                        </p:par>
                        <p:par>
                          <p:cTn id="62" fill="hold">
                            <p:stCondLst>
                              <p:cond delay="8500"/>
                            </p:stCondLst>
                            <p:childTnLst>
                              <p:par>
                                <p:cTn id="63" presetID="1" presetClass="entr" presetSubtype="0" fill="hold" nodeType="after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Keyword Tagging cont.</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115" y="2425700"/>
            <a:ext cx="1358900" cy="29845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3529520"/>
            <a:ext cx="1674780" cy="1116521"/>
          </a:xfrm>
          <a:prstGeom prst="rect">
            <a:avLst/>
          </a:prstGeom>
          <a:ln w="66675" cmpd="sng">
            <a:solidFill>
              <a:schemeClr val="accent1"/>
            </a:solidFill>
          </a:ln>
        </p:spPr>
      </p:pic>
      <p:sp>
        <p:nvSpPr>
          <p:cNvPr id="6" name="TextBox 5"/>
          <p:cNvSpPr txBox="1"/>
          <p:nvPr/>
        </p:nvSpPr>
        <p:spPr>
          <a:xfrm>
            <a:off x="5867400" y="1405862"/>
            <a:ext cx="2362200" cy="4247317"/>
          </a:xfrm>
          <a:prstGeom prst="rect">
            <a:avLst/>
          </a:prstGeom>
          <a:noFill/>
          <a:ln>
            <a:solidFill>
              <a:schemeClr val="accent1"/>
            </a:solidFill>
          </a:ln>
        </p:spPr>
        <p:txBody>
          <a:bodyPr wrap="square" rtlCol="0">
            <a:spAutoFit/>
          </a:bodyPr>
          <a:lstStyle/>
          <a:p>
            <a:pPr algn="ctr"/>
            <a:r>
              <a:rPr lang="en-US" u="sng" dirty="0" smtClean="0"/>
              <a:t>Keyword List examples:</a:t>
            </a:r>
          </a:p>
          <a:p>
            <a:pPr marL="285750" indent="-285750">
              <a:buFont typeface="Arial" pitchFamily="34" charset="0"/>
              <a:buChar char="•"/>
            </a:pPr>
            <a:r>
              <a:rPr lang="en-US" dirty="0"/>
              <a:t>Animals</a:t>
            </a:r>
          </a:p>
          <a:p>
            <a:pPr marL="285750" indent="-285750">
              <a:buFont typeface="Arial" pitchFamily="34" charset="0"/>
              <a:buChar char="•"/>
            </a:pPr>
            <a:r>
              <a:rPr lang="en-US" dirty="0" smtClean="0"/>
              <a:t>Artistic</a:t>
            </a:r>
          </a:p>
          <a:p>
            <a:pPr marL="285750" indent="-285750">
              <a:buFont typeface="Arial" pitchFamily="34" charset="0"/>
              <a:buChar char="•"/>
            </a:pPr>
            <a:r>
              <a:rPr lang="en-US" dirty="0" smtClean="0"/>
              <a:t>Athletic</a:t>
            </a:r>
          </a:p>
          <a:p>
            <a:pPr marL="285750" indent="-285750">
              <a:buFont typeface="Arial" pitchFamily="34" charset="0"/>
              <a:buChar char="•"/>
            </a:pPr>
            <a:r>
              <a:rPr lang="en-US" dirty="0" smtClean="0"/>
              <a:t>Cute</a:t>
            </a:r>
            <a:endParaRPr lang="en-US" dirty="0"/>
          </a:p>
          <a:p>
            <a:pPr marL="285750" indent="-285750">
              <a:buFont typeface="Arial" pitchFamily="34" charset="0"/>
              <a:buChar char="•"/>
            </a:pPr>
            <a:r>
              <a:rPr lang="en-US" dirty="0" smtClean="0"/>
              <a:t>Embarrassing</a:t>
            </a:r>
          </a:p>
          <a:p>
            <a:pPr marL="285750" indent="-285750">
              <a:buFont typeface="Arial" pitchFamily="34" charset="0"/>
              <a:buChar char="•"/>
            </a:pPr>
            <a:r>
              <a:rPr lang="en-US" dirty="0" smtClean="0"/>
              <a:t>Fashion</a:t>
            </a:r>
            <a:endParaRPr lang="en-US" dirty="0"/>
          </a:p>
          <a:p>
            <a:pPr marL="285750" indent="-285750">
              <a:buFont typeface="Arial" pitchFamily="34" charset="0"/>
              <a:buChar char="•"/>
            </a:pPr>
            <a:r>
              <a:rPr lang="en-US" dirty="0" smtClean="0"/>
              <a:t>Funny</a:t>
            </a:r>
          </a:p>
          <a:p>
            <a:pPr marL="285750" indent="-285750">
              <a:buFont typeface="Arial" pitchFamily="34" charset="0"/>
              <a:buChar char="•"/>
            </a:pPr>
            <a:r>
              <a:rPr lang="en-US" dirty="0" smtClean="0"/>
              <a:t>Graduation</a:t>
            </a:r>
            <a:endParaRPr lang="en-US" dirty="0"/>
          </a:p>
          <a:p>
            <a:pPr marL="285750" indent="-285750">
              <a:buFont typeface="Arial" pitchFamily="34" charset="0"/>
              <a:buChar char="•"/>
            </a:pPr>
            <a:r>
              <a:rPr lang="en-US" dirty="0" smtClean="0"/>
              <a:t>Holiday</a:t>
            </a:r>
          </a:p>
          <a:p>
            <a:pPr marL="285750" indent="-285750">
              <a:buFont typeface="Arial" pitchFamily="34" charset="0"/>
              <a:buChar char="•"/>
            </a:pPr>
            <a:r>
              <a:rPr lang="en-US" dirty="0" smtClean="0"/>
              <a:t>Nature</a:t>
            </a:r>
          </a:p>
          <a:p>
            <a:pPr marL="285750" indent="-285750">
              <a:buFont typeface="Arial" pitchFamily="34" charset="0"/>
              <a:buChar char="•"/>
            </a:pPr>
            <a:r>
              <a:rPr lang="en-US" dirty="0" smtClean="0"/>
              <a:t>Lounging</a:t>
            </a:r>
          </a:p>
          <a:p>
            <a:pPr marL="285750" indent="-285750">
              <a:buFont typeface="Arial" pitchFamily="34" charset="0"/>
              <a:buChar char="•"/>
            </a:pPr>
            <a:r>
              <a:rPr lang="en-US" dirty="0" smtClean="0"/>
              <a:t>Party</a:t>
            </a:r>
          </a:p>
          <a:p>
            <a:pPr marL="285750" indent="-285750">
              <a:buFont typeface="Arial" pitchFamily="34" charset="0"/>
              <a:buChar char="•"/>
            </a:pPr>
            <a:r>
              <a:rPr lang="en-US" dirty="0" smtClean="0"/>
              <a:t>Vacation</a:t>
            </a:r>
          </a:p>
          <a:p>
            <a:pPr marL="285750" indent="-285750">
              <a:buFont typeface="Arial" pitchFamily="34" charset="0"/>
              <a:buChar char="•"/>
            </a:pPr>
            <a:r>
              <a:rPr lang="en-US" dirty="0" smtClean="0"/>
              <a:t>Work</a:t>
            </a:r>
          </a:p>
        </p:txBody>
      </p:sp>
      <p:sp>
        <p:nvSpPr>
          <p:cNvPr id="7" name="TextBox 6"/>
          <p:cNvSpPr txBox="1"/>
          <p:nvPr/>
        </p:nvSpPr>
        <p:spPr>
          <a:xfrm>
            <a:off x="666837" y="5410200"/>
            <a:ext cx="537455" cy="338554"/>
          </a:xfrm>
          <a:prstGeom prst="rect">
            <a:avLst/>
          </a:prstGeom>
          <a:noFill/>
        </p:spPr>
        <p:txBody>
          <a:bodyPr wrap="none" rtlCol="0">
            <a:spAutoFit/>
          </a:bodyPr>
          <a:lstStyle/>
          <a:p>
            <a:r>
              <a:rPr lang="en-US" sz="1600" dirty="0" smtClean="0"/>
              <a:t>Alex</a:t>
            </a:r>
            <a:endParaRPr lang="en-US" sz="1600" dirty="0"/>
          </a:p>
        </p:txBody>
      </p:sp>
      <p:sp>
        <p:nvSpPr>
          <p:cNvPr id="8" name="TextBox 7"/>
          <p:cNvSpPr txBox="1"/>
          <p:nvPr/>
        </p:nvSpPr>
        <p:spPr>
          <a:xfrm>
            <a:off x="1981200" y="5410200"/>
            <a:ext cx="3505200" cy="923330"/>
          </a:xfrm>
          <a:prstGeom prst="rect">
            <a:avLst/>
          </a:prstGeom>
          <a:noFill/>
        </p:spPr>
        <p:txBody>
          <a:bodyPr wrap="square" rtlCol="0">
            <a:spAutoFit/>
          </a:bodyPr>
          <a:lstStyle/>
          <a:p>
            <a:pPr marL="285750" indent="-285750">
              <a:buFont typeface="Arial" pitchFamily="34" charset="0"/>
              <a:buChar char="•"/>
            </a:pPr>
            <a:r>
              <a:rPr lang="en-US" dirty="0" smtClean="0"/>
              <a:t>Alex then tags the photo with keywords that describe the contents of the photo.</a:t>
            </a:r>
            <a:endParaRPr lang="en-US" dirty="0"/>
          </a:p>
        </p:txBody>
      </p:sp>
      <p:sp>
        <p:nvSpPr>
          <p:cNvPr id="9" name="Rounded Rectangular Callout 8"/>
          <p:cNvSpPr/>
          <p:nvPr/>
        </p:nvSpPr>
        <p:spPr>
          <a:xfrm>
            <a:off x="381000" y="1405862"/>
            <a:ext cx="3748121" cy="9906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is a photo of my co-workers, so I am going to tag this photo with the keyword “work.”</a:t>
            </a:r>
            <a:endParaRPr lang="en-US" dirty="0"/>
          </a:p>
        </p:txBody>
      </p:sp>
      <p:cxnSp>
        <p:nvCxnSpPr>
          <p:cNvPr id="13" name="Curved Connector 12"/>
          <p:cNvCxnSpPr/>
          <p:nvPr/>
        </p:nvCxnSpPr>
        <p:spPr>
          <a:xfrm flipV="1">
            <a:off x="1295400" y="1600200"/>
            <a:ext cx="4419600" cy="1524000"/>
          </a:xfrm>
          <a:prstGeom prst="curvedConnector3">
            <a:avLst>
              <a:gd name="adj1" fmla="val 6685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10800000">
            <a:off x="4572000" y="4427778"/>
            <a:ext cx="1219200" cy="982423"/>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55060" y="4718848"/>
            <a:ext cx="2741841" cy="369332"/>
          </a:xfrm>
          <a:prstGeom prst="rect">
            <a:avLst/>
          </a:prstGeom>
          <a:noFill/>
        </p:spPr>
        <p:txBody>
          <a:bodyPr wrap="none" rtlCol="0">
            <a:spAutoFit/>
          </a:bodyPr>
          <a:lstStyle/>
          <a:p>
            <a:r>
              <a:rPr lang="en-US" sz="1200" dirty="0" smtClean="0"/>
              <a:t>Photo tagged with keyword “work” now</a:t>
            </a:r>
            <a:r>
              <a:rPr lang="en-US" dirty="0" smtClean="0"/>
              <a:t>.</a:t>
            </a:r>
            <a:endParaRPr lang="en-US" dirty="0"/>
          </a:p>
        </p:txBody>
      </p:sp>
    </p:spTree>
    <p:extLst>
      <p:ext uri="{BB962C8B-B14F-4D97-AF65-F5344CB8AC3E}">
        <p14:creationId xmlns:p14="http://schemas.microsoft.com/office/powerpoint/2010/main" val="159463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par>
                          <p:cTn id="23" fill="hold">
                            <p:stCondLst>
                              <p:cond delay="2000"/>
                            </p:stCondLst>
                            <p:childTnLst>
                              <p:par>
                                <p:cTn id="24" presetID="10" presetClass="entr" presetSubtype="0" fill="hold" grpId="0" nodeType="afterEffect">
                                  <p:stCondLst>
                                    <p:cond delay="225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par>
                          <p:cTn id="27" fill="hold">
                            <p:stCondLst>
                              <p:cond delay="6250"/>
                            </p:stCondLst>
                            <p:childTnLst>
                              <p:par>
                                <p:cTn id="28" presetID="10" presetClass="entr" presetSubtype="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childTnLst>
                                </p:cTn>
                              </p:par>
                            </p:childTnLst>
                          </p:cTn>
                        </p:par>
                        <p:par>
                          <p:cTn id="31" fill="hold">
                            <p:stCondLst>
                              <p:cond delay="7250"/>
                            </p:stCondLst>
                            <p:childTnLst>
                              <p:par>
                                <p:cTn id="32" presetID="10" presetClass="entr" presetSubtype="0" fill="hold" nodeType="afterEffect">
                                  <p:stCondLst>
                                    <p:cond delay="150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1000"/>
                                        <p:tgtEl>
                                          <p:spTgt spid="20"/>
                                        </p:tgtEl>
                                      </p:cBhvr>
                                    </p:animEffect>
                                  </p:childTnLst>
                                </p:cTn>
                              </p:par>
                            </p:childTnLst>
                          </p:cTn>
                        </p:par>
                        <p:par>
                          <p:cTn id="35" fill="hold">
                            <p:stCondLst>
                              <p:cond delay="9750"/>
                            </p:stCondLst>
                            <p:childTnLst>
                              <p:par>
                                <p:cTn id="36" presetID="10" presetClass="entr" presetSubtype="0"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1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Keyword Tagging cont.</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49400"/>
            <a:ext cx="1384300" cy="3149600"/>
          </a:xfrm>
          <a:prstGeom prst="rect">
            <a:avLst/>
          </a:prstGeom>
        </p:spPr>
      </p:pic>
      <p:sp>
        <p:nvSpPr>
          <p:cNvPr id="5" name="TextBox 4"/>
          <p:cNvSpPr txBox="1"/>
          <p:nvPr/>
        </p:nvSpPr>
        <p:spPr>
          <a:xfrm>
            <a:off x="228600" y="4699000"/>
            <a:ext cx="2057400" cy="523220"/>
          </a:xfrm>
          <a:prstGeom prst="rect">
            <a:avLst/>
          </a:prstGeom>
          <a:noFill/>
        </p:spPr>
        <p:txBody>
          <a:bodyPr wrap="square" rtlCol="0">
            <a:spAutoFit/>
          </a:bodyPr>
          <a:lstStyle/>
          <a:p>
            <a:r>
              <a:rPr lang="en-US" sz="1400" dirty="0" smtClean="0"/>
              <a:t>Hannah – tagged in the photo uploaded by Alex</a:t>
            </a:r>
            <a:endParaRPr lang="en-US" sz="1400" dirty="0"/>
          </a:p>
        </p:txBody>
      </p:sp>
      <p:sp>
        <p:nvSpPr>
          <p:cNvPr id="6" name="TextBox 5"/>
          <p:cNvSpPr txBox="1"/>
          <p:nvPr/>
        </p:nvSpPr>
        <p:spPr>
          <a:xfrm>
            <a:off x="2057400" y="5276221"/>
            <a:ext cx="4191000" cy="1477328"/>
          </a:xfrm>
          <a:prstGeom prst="rect">
            <a:avLst/>
          </a:prstGeom>
          <a:noFill/>
        </p:spPr>
        <p:txBody>
          <a:bodyPr wrap="square" rtlCol="0">
            <a:spAutoFit/>
          </a:bodyPr>
          <a:lstStyle/>
          <a:p>
            <a:pPr marL="285750" indent="-285750">
              <a:buFont typeface="Arial" pitchFamily="34" charset="0"/>
              <a:buChar char="•"/>
            </a:pPr>
            <a:r>
              <a:rPr lang="en-US" dirty="0"/>
              <a:t>Users create lists of friends based on who they want to be able to view certain types of photos, this is built around a set list of predefined keywords</a:t>
            </a:r>
          </a:p>
        </p:txBody>
      </p:sp>
      <p:sp>
        <p:nvSpPr>
          <p:cNvPr id="7" name="TextBox 6"/>
          <p:cNvSpPr txBox="1"/>
          <p:nvPr/>
        </p:nvSpPr>
        <p:spPr>
          <a:xfrm>
            <a:off x="6172200" y="1318716"/>
            <a:ext cx="1905000" cy="3323987"/>
          </a:xfrm>
          <a:prstGeom prst="rect">
            <a:avLst/>
          </a:prstGeom>
          <a:noFill/>
          <a:ln>
            <a:solidFill>
              <a:schemeClr val="accent1"/>
            </a:solidFill>
          </a:ln>
        </p:spPr>
        <p:txBody>
          <a:bodyPr wrap="square" rtlCol="0">
            <a:spAutoFit/>
          </a:bodyPr>
          <a:lstStyle/>
          <a:p>
            <a:pPr algn="ctr"/>
            <a:r>
              <a:rPr lang="en-US" sz="1400" u="sng" dirty="0" smtClean="0"/>
              <a:t>Keyword List examples:</a:t>
            </a:r>
          </a:p>
          <a:p>
            <a:pPr marL="285750" indent="-285750">
              <a:buFont typeface="Arial" pitchFamily="34" charset="0"/>
              <a:buChar char="•"/>
            </a:pPr>
            <a:r>
              <a:rPr lang="en-US" sz="1400" dirty="0"/>
              <a:t>Animals</a:t>
            </a:r>
          </a:p>
          <a:p>
            <a:pPr marL="285750" indent="-285750">
              <a:buFont typeface="Arial" pitchFamily="34" charset="0"/>
              <a:buChar char="•"/>
            </a:pPr>
            <a:r>
              <a:rPr lang="en-US" sz="1400" dirty="0" smtClean="0"/>
              <a:t>Artistic</a:t>
            </a:r>
          </a:p>
          <a:p>
            <a:pPr marL="285750" indent="-285750">
              <a:buFont typeface="Arial" pitchFamily="34" charset="0"/>
              <a:buChar char="•"/>
            </a:pPr>
            <a:r>
              <a:rPr lang="en-US" sz="1400" dirty="0" smtClean="0"/>
              <a:t>Athletic</a:t>
            </a:r>
          </a:p>
          <a:p>
            <a:pPr marL="285750" indent="-285750">
              <a:buFont typeface="Arial" pitchFamily="34" charset="0"/>
              <a:buChar char="•"/>
            </a:pPr>
            <a:r>
              <a:rPr lang="en-US" sz="1400" dirty="0" smtClean="0"/>
              <a:t>Cute</a:t>
            </a:r>
            <a:endParaRPr lang="en-US" sz="1400" dirty="0"/>
          </a:p>
          <a:p>
            <a:pPr marL="285750" indent="-285750">
              <a:buFont typeface="Arial" pitchFamily="34" charset="0"/>
              <a:buChar char="•"/>
            </a:pPr>
            <a:r>
              <a:rPr lang="en-US" sz="1400" dirty="0" smtClean="0"/>
              <a:t>Embarrassing</a:t>
            </a:r>
          </a:p>
          <a:p>
            <a:pPr marL="285750" indent="-285750">
              <a:buFont typeface="Arial" pitchFamily="34" charset="0"/>
              <a:buChar char="•"/>
            </a:pPr>
            <a:r>
              <a:rPr lang="en-US" sz="1400" dirty="0" smtClean="0"/>
              <a:t>Fashion</a:t>
            </a:r>
            <a:endParaRPr lang="en-US" sz="1400" dirty="0"/>
          </a:p>
          <a:p>
            <a:pPr marL="285750" indent="-285750">
              <a:buFont typeface="Arial" pitchFamily="34" charset="0"/>
              <a:buChar char="•"/>
            </a:pPr>
            <a:r>
              <a:rPr lang="en-US" sz="1400" dirty="0" smtClean="0"/>
              <a:t>Funny</a:t>
            </a:r>
          </a:p>
          <a:p>
            <a:pPr marL="285750" indent="-285750">
              <a:buFont typeface="Arial" pitchFamily="34" charset="0"/>
              <a:buChar char="•"/>
            </a:pPr>
            <a:r>
              <a:rPr lang="en-US" sz="1400" dirty="0" smtClean="0"/>
              <a:t>Graduation</a:t>
            </a:r>
            <a:endParaRPr lang="en-US" sz="1400" dirty="0"/>
          </a:p>
          <a:p>
            <a:pPr marL="285750" indent="-285750">
              <a:buFont typeface="Arial" pitchFamily="34" charset="0"/>
              <a:buChar char="•"/>
            </a:pPr>
            <a:r>
              <a:rPr lang="en-US" sz="1400" dirty="0" smtClean="0"/>
              <a:t>Holiday</a:t>
            </a:r>
          </a:p>
          <a:p>
            <a:pPr marL="285750" indent="-285750">
              <a:buFont typeface="Arial" pitchFamily="34" charset="0"/>
              <a:buChar char="•"/>
            </a:pPr>
            <a:r>
              <a:rPr lang="en-US" sz="1400" dirty="0" smtClean="0"/>
              <a:t>Nature</a:t>
            </a:r>
          </a:p>
          <a:p>
            <a:pPr marL="285750" indent="-285750">
              <a:buFont typeface="Arial" pitchFamily="34" charset="0"/>
              <a:buChar char="•"/>
            </a:pPr>
            <a:r>
              <a:rPr lang="en-US" sz="1400" dirty="0" smtClean="0"/>
              <a:t>Lounging</a:t>
            </a:r>
          </a:p>
          <a:p>
            <a:pPr marL="285750" indent="-285750">
              <a:buFont typeface="Arial" pitchFamily="34" charset="0"/>
              <a:buChar char="•"/>
            </a:pPr>
            <a:r>
              <a:rPr lang="en-US" sz="1400" dirty="0" smtClean="0"/>
              <a:t>Party</a:t>
            </a:r>
          </a:p>
          <a:p>
            <a:pPr marL="285750" indent="-285750">
              <a:buFont typeface="Arial" pitchFamily="34" charset="0"/>
              <a:buChar char="•"/>
            </a:pPr>
            <a:r>
              <a:rPr lang="en-US" sz="1400" dirty="0" smtClean="0"/>
              <a:t>Vacation</a:t>
            </a:r>
          </a:p>
          <a:p>
            <a:pPr marL="285750" indent="-285750">
              <a:buFont typeface="Arial" pitchFamily="34" charset="0"/>
              <a:buChar char="•"/>
            </a:pPr>
            <a:r>
              <a:rPr lang="en-US" sz="1400" dirty="0" smtClean="0"/>
              <a:t>Work</a:t>
            </a:r>
          </a:p>
        </p:txBody>
      </p:sp>
      <p:sp>
        <p:nvSpPr>
          <p:cNvPr id="9" name="Rounded Rectangle 8"/>
          <p:cNvSpPr/>
          <p:nvPr/>
        </p:nvSpPr>
        <p:spPr>
          <a:xfrm>
            <a:off x="2738967" y="2057400"/>
            <a:ext cx="2641601" cy="852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Family</a:t>
            </a:r>
            <a:r>
              <a:rPr lang="en-US" sz="1400" dirty="0" smtClean="0"/>
              <a:t> list cannot view photos tagged with keywords:</a:t>
            </a:r>
          </a:p>
          <a:p>
            <a:pPr marL="285750" indent="-285750">
              <a:buFont typeface="Arial" pitchFamily="34" charset="0"/>
              <a:buChar char="•"/>
            </a:pPr>
            <a:r>
              <a:rPr lang="en-US" sz="1400" b="1" dirty="0" smtClean="0"/>
              <a:t>Party</a:t>
            </a:r>
          </a:p>
          <a:p>
            <a:pPr marL="285750" indent="-285750">
              <a:buFont typeface="Arial" pitchFamily="34" charset="0"/>
              <a:buChar char="•"/>
            </a:pPr>
            <a:r>
              <a:rPr lang="en-US" sz="1400" b="1" dirty="0"/>
              <a:t>W</a:t>
            </a:r>
            <a:r>
              <a:rPr lang="en-US" sz="1400" b="1" dirty="0" smtClean="0"/>
              <a:t>ork</a:t>
            </a:r>
            <a:endParaRPr lang="en-US" sz="1400" b="1" dirty="0"/>
          </a:p>
        </p:txBody>
      </p:sp>
      <p:sp>
        <p:nvSpPr>
          <p:cNvPr id="10" name="Rounded Rectangle 9"/>
          <p:cNvSpPr/>
          <p:nvPr/>
        </p:nvSpPr>
        <p:spPr>
          <a:xfrm>
            <a:off x="2743200" y="4191000"/>
            <a:ext cx="2637368" cy="852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Close Friends </a:t>
            </a:r>
            <a:r>
              <a:rPr lang="en-US" sz="1400" dirty="0" smtClean="0"/>
              <a:t>list cannot view photos tagged with keywords:</a:t>
            </a:r>
          </a:p>
          <a:p>
            <a:pPr marL="285750" indent="-285750">
              <a:buFont typeface="Arial" pitchFamily="34" charset="0"/>
              <a:buChar char="•"/>
            </a:pPr>
            <a:r>
              <a:rPr lang="en-US" sz="1400" b="1" dirty="0" smtClean="0"/>
              <a:t>Lounging</a:t>
            </a:r>
            <a:endParaRPr lang="en-US" sz="1400" b="1" dirty="0"/>
          </a:p>
        </p:txBody>
      </p:sp>
      <p:sp>
        <p:nvSpPr>
          <p:cNvPr id="11" name="Rounded Rectangle 10"/>
          <p:cNvSpPr/>
          <p:nvPr/>
        </p:nvSpPr>
        <p:spPr>
          <a:xfrm>
            <a:off x="2743200" y="3124200"/>
            <a:ext cx="2637368" cy="852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Friends</a:t>
            </a:r>
            <a:r>
              <a:rPr lang="en-US" sz="1400" dirty="0" smtClean="0"/>
              <a:t> list cannot view photos tagged with keywords:</a:t>
            </a:r>
          </a:p>
          <a:p>
            <a:pPr marL="285750" indent="-285750">
              <a:buFont typeface="Arial" pitchFamily="34" charset="0"/>
              <a:buChar char="•"/>
            </a:pPr>
            <a:r>
              <a:rPr lang="en-US" sz="1400" b="1" dirty="0" smtClean="0"/>
              <a:t>Embarrassing</a:t>
            </a:r>
          </a:p>
          <a:p>
            <a:pPr marL="285750" indent="-285750">
              <a:buFont typeface="Arial" pitchFamily="34" charset="0"/>
              <a:buChar char="•"/>
            </a:pPr>
            <a:r>
              <a:rPr lang="en-US" sz="1400" b="1" dirty="0" smtClean="0"/>
              <a:t>Work</a:t>
            </a:r>
            <a:endParaRPr lang="en-US" sz="1400" b="1" dirty="0"/>
          </a:p>
        </p:txBody>
      </p:sp>
      <p:sp>
        <p:nvSpPr>
          <p:cNvPr id="12" name="TextBox 11"/>
          <p:cNvSpPr txBox="1"/>
          <p:nvPr/>
        </p:nvSpPr>
        <p:spPr>
          <a:xfrm>
            <a:off x="2476290" y="1693277"/>
            <a:ext cx="3171189" cy="338554"/>
          </a:xfrm>
          <a:prstGeom prst="rect">
            <a:avLst/>
          </a:prstGeom>
          <a:noFill/>
        </p:spPr>
        <p:txBody>
          <a:bodyPr wrap="none" rtlCol="0">
            <a:spAutoFit/>
          </a:bodyPr>
          <a:lstStyle/>
          <a:p>
            <a:r>
              <a:rPr lang="en-US" sz="1600" dirty="0" smtClean="0"/>
              <a:t>Hannah’s custom made friends lists:</a:t>
            </a:r>
            <a:endParaRPr lang="en-US" sz="1600" dirty="0"/>
          </a:p>
        </p:txBody>
      </p:sp>
    </p:spTree>
    <p:extLst>
      <p:ext uri="{BB962C8B-B14F-4D97-AF65-F5344CB8AC3E}">
        <p14:creationId xmlns:p14="http://schemas.microsoft.com/office/powerpoint/2010/main" val="34629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par>
                          <p:cTn id="14" fill="hold">
                            <p:stCondLst>
                              <p:cond delay="2000"/>
                            </p:stCondLst>
                            <p:childTnLst>
                              <p:par>
                                <p:cTn id="15" presetID="10" presetClass="entr" presetSubtype="0" fill="hold" grpId="0" nodeType="afterEffect">
                                  <p:stCondLst>
                                    <p:cond delay="45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750"/>
                                        <p:tgtEl>
                                          <p:spTgt spid="7"/>
                                        </p:tgtEl>
                                      </p:cBhvr>
                                    </p:animEffect>
                                  </p:childTnLst>
                                </p:cTn>
                              </p:par>
                            </p:childTnLst>
                          </p:cTn>
                        </p:par>
                        <p:par>
                          <p:cTn id="18" fill="hold">
                            <p:stCondLst>
                              <p:cond delay="825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250"/>
                                        <p:tgtEl>
                                          <p:spTgt spid="12"/>
                                        </p:tgtEl>
                                      </p:cBhvr>
                                    </p:animEffect>
                                  </p:childTnLst>
                                </p:cTn>
                              </p:par>
                            </p:childTnLst>
                          </p:cTn>
                        </p:par>
                        <p:par>
                          <p:cTn id="22" fill="hold">
                            <p:stCondLst>
                              <p:cond delay="9500"/>
                            </p:stCondLst>
                            <p:childTnLst>
                              <p:par>
                                <p:cTn id="23" presetID="10" presetClass="entr" presetSubtype="0" fill="hold" grpId="0" nodeType="afterEffect">
                                  <p:stCondLst>
                                    <p:cond delay="100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250"/>
                                        <p:tgtEl>
                                          <p:spTgt spid="9"/>
                                        </p:tgtEl>
                                      </p:cBhvr>
                                    </p:animEffect>
                                  </p:childTnLst>
                                </p:cTn>
                              </p:par>
                            </p:childTnLst>
                          </p:cTn>
                        </p:par>
                        <p:par>
                          <p:cTn id="26" fill="hold">
                            <p:stCondLst>
                              <p:cond delay="12750"/>
                            </p:stCondLst>
                            <p:childTnLst>
                              <p:par>
                                <p:cTn id="27" presetID="10" presetClass="entr" presetSubtype="0" fill="hold" grpId="0" nodeType="afterEffect">
                                  <p:stCondLst>
                                    <p:cond delay="100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2250"/>
                                        <p:tgtEl>
                                          <p:spTgt spid="11"/>
                                        </p:tgtEl>
                                      </p:cBhvr>
                                    </p:animEffect>
                                  </p:childTnLst>
                                </p:cTn>
                              </p:par>
                            </p:childTnLst>
                          </p:cTn>
                        </p:par>
                        <p:par>
                          <p:cTn id="30" fill="hold">
                            <p:stCondLst>
                              <p:cond delay="16000"/>
                            </p:stCondLst>
                            <p:childTnLst>
                              <p:par>
                                <p:cTn id="31" presetID="10" presetClass="entr" presetSubtype="0" fill="hold" grpId="0" nodeType="afterEffect">
                                  <p:stCondLst>
                                    <p:cond delay="10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2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9" grpId="0" animBg="1"/>
      <p:bldP spid="10" grpId="0" animBg="1"/>
      <p:bldP spid="11"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Keyword Tagging cont.</a:t>
            </a:r>
            <a:endParaRPr lang="en-US" sz="3600" dirty="0"/>
          </a:p>
        </p:txBody>
      </p:sp>
      <p:sp>
        <p:nvSpPr>
          <p:cNvPr id="4" name="TextBox 3"/>
          <p:cNvSpPr txBox="1"/>
          <p:nvPr/>
        </p:nvSpPr>
        <p:spPr>
          <a:xfrm>
            <a:off x="2286000" y="4800600"/>
            <a:ext cx="4876800" cy="1754326"/>
          </a:xfrm>
          <a:prstGeom prst="rect">
            <a:avLst/>
          </a:prstGeom>
          <a:noFill/>
        </p:spPr>
        <p:txBody>
          <a:bodyPr wrap="square" rtlCol="0">
            <a:spAutoFit/>
          </a:bodyPr>
          <a:lstStyle/>
          <a:p>
            <a:pPr marL="285750" indent="-285750">
              <a:buFont typeface="Arial" pitchFamily="34" charset="0"/>
              <a:buChar char="•"/>
            </a:pPr>
            <a:r>
              <a:rPr lang="en-US" dirty="0" smtClean="0"/>
              <a:t>Recall that Alex tagged the photo with the keyword “work.”</a:t>
            </a:r>
          </a:p>
          <a:p>
            <a:pPr marL="285750" indent="-285750">
              <a:buFont typeface="Arial" pitchFamily="34" charset="0"/>
              <a:buChar char="•"/>
            </a:pPr>
            <a:r>
              <a:rPr lang="en-US" dirty="0" smtClean="0"/>
              <a:t>Since Hannah does not want family members to see photos of her at work, she had made photos tagged with the keyword “work” not visible by those in her </a:t>
            </a:r>
            <a:r>
              <a:rPr lang="en-US" b="1" dirty="0" smtClean="0"/>
              <a:t>Family</a:t>
            </a:r>
            <a:r>
              <a:rPr lang="en-US" dirty="0" smtClean="0"/>
              <a:t> list.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49400"/>
            <a:ext cx="1384300" cy="3149600"/>
          </a:xfrm>
          <a:prstGeom prst="rect">
            <a:avLst/>
          </a:prstGeom>
        </p:spPr>
      </p:pic>
      <p:sp>
        <p:nvSpPr>
          <p:cNvPr id="6" name="TextBox 5"/>
          <p:cNvSpPr txBox="1"/>
          <p:nvPr/>
        </p:nvSpPr>
        <p:spPr>
          <a:xfrm>
            <a:off x="768350" y="4766733"/>
            <a:ext cx="762000" cy="307777"/>
          </a:xfrm>
          <a:prstGeom prst="rect">
            <a:avLst/>
          </a:prstGeom>
          <a:noFill/>
        </p:spPr>
        <p:txBody>
          <a:bodyPr wrap="square" rtlCol="0">
            <a:spAutoFit/>
          </a:bodyPr>
          <a:lstStyle/>
          <a:p>
            <a:r>
              <a:rPr lang="en-US" sz="1400" dirty="0" smtClean="0"/>
              <a:t>Hannah</a:t>
            </a:r>
            <a:endParaRPr lang="en-US" sz="1400" dirty="0"/>
          </a:p>
        </p:txBody>
      </p:sp>
      <p:sp>
        <p:nvSpPr>
          <p:cNvPr id="7" name="Oval 6"/>
          <p:cNvSpPr/>
          <p:nvPr/>
        </p:nvSpPr>
        <p:spPr>
          <a:xfrm>
            <a:off x="1930400" y="2980700"/>
            <a:ext cx="1981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Hannah’s </a:t>
            </a:r>
            <a:r>
              <a:rPr lang="en-US" b="1" dirty="0" smtClean="0"/>
              <a:t>Family</a:t>
            </a:r>
            <a:r>
              <a:rPr lang="en-US" dirty="0" smtClean="0"/>
              <a:t> list</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0300" y="2083449"/>
            <a:ext cx="2161689" cy="1441126"/>
          </a:xfrm>
          <a:prstGeom prst="rect">
            <a:avLst/>
          </a:prstGeom>
          <a:ln w="66675" cmpd="sng">
            <a:solidFill>
              <a:schemeClr val="accent1"/>
            </a:solid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400" y="3166750"/>
            <a:ext cx="1371600" cy="385450"/>
          </a:xfrm>
          <a:prstGeom prst="rect">
            <a:avLst/>
          </a:prstGeom>
        </p:spPr>
      </p:pic>
      <p:sp>
        <p:nvSpPr>
          <p:cNvPr id="10" name="TextBox 9"/>
          <p:cNvSpPr txBox="1"/>
          <p:nvPr/>
        </p:nvSpPr>
        <p:spPr>
          <a:xfrm>
            <a:off x="5334000" y="2763207"/>
            <a:ext cx="793949" cy="1107996"/>
          </a:xfrm>
          <a:prstGeom prst="rect">
            <a:avLst/>
          </a:prstGeom>
          <a:noFill/>
        </p:spPr>
        <p:txBody>
          <a:bodyPr wrap="square" rtlCol="0">
            <a:spAutoFit/>
          </a:bodyPr>
          <a:lstStyle/>
          <a:p>
            <a:r>
              <a:rPr lang="en-US" sz="6600" dirty="0" smtClean="0">
                <a:solidFill>
                  <a:srgbClr val="FF0000"/>
                </a:solidFill>
              </a:rPr>
              <a:t>X</a:t>
            </a:r>
            <a:endParaRPr lang="en-US" sz="6600" dirty="0">
              <a:solidFill>
                <a:srgbClr val="FF0000"/>
              </a:solidFill>
            </a:endParaRPr>
          </a:p>
        </p:txBody>
      </p:sp>
      <p:sp>
        <p:nvSpPr>
          <p:cNvPr id="11" name="TextBox 10"/>
          <p:cNvSpPr txBox="1"/>
          <p:nvPr/>
        </p:nvSpPr>
        <p:spPr>
          <a:xfrm>
            <a:off x="5207000" y="3652111"/>
            <a:ext cx="1905000" cy="523220"/>
          </a:xfrm>
          <a:prstGeom prst="rect">
            <a:avLst/>
          </a:prstGeom>
          <a:noFill/>
        </p:spPr>
        <p:txBody>
          <a:bodyPr wrap="square" rtlCol="0">
            <a:spAutoFit/>
          </a:bodyPr>
          <a:lstStyle/>
          <a:p>
            <a:r>
              <a:rPr lang="en-US" sz="1400" dirty="0" smtClean="0"/>
              <a:t>Visibility </a:t>
            </a:r>
            <a:r>
              <a:rPr lang="en-US" sz="1400" b="1" dirty="0" smtClean="0"/>
              <a:t>denied</a:t>
            </a:r>
            <a:r>
              <a:rPr lang="en-US" sz="1400" dirty="0" smtClean="0"/>
              <a:t> for those in the </a:t>
            </a:r>
            <a:r>
              <a:rPr lang="en-US" sz="1400" b="1" dirty="0" smtClean="0"/>
              <a:t>Family</a:t>
            </a:r>
            <a:r>
              <a:rPr lang="en-US" sz="1400" dirty="0" smtClean="0"/>
              <a:t> list.</a:t>
            </a:r>
            <a:endParaRPr lang="en-US" sz="1400" dirty="0"/>
          </a:p>
        </p:txBody>
      </p:sp>
      <p:sp>
        <p:nvSpPr>
          <p:cNvPr id="12" name="Oval 11"/>
          <p:cNvSpPr/>
          <p:nvPr/>
        </p:nvSpPr>
        <p:spPr>
          <a:xfrm>
            <a:off x="1905000" y="1620207"/>
            <a:ext cx="1981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Hannah’s </a:t>
            </a:r>
            <a:r>
              <a:rPr lang="en-US" b="1" dirty="0" smtClean="0"/>
              <a:t>Close Friends </a:t>
            </a:r>
            <a:r>
              <a:rPr lang="en-US" dirty="0" smtClean="0"/>
              <a:t>list</a:t>
            </a:r>
            <a:endParaRPr lang="en-US" dirty="0"/>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400" y="2083449"/>
            <a:ext cx="1371600" cy="385450"/>
          </a:xfrm>
          <a:prstGeom prst="rect">
            <a:avLst/>
          </a:prstGeom>
        </p:spPr>
      </p:pic>
      <p:pic>
        <p:nvPicPr>
          <p:cNvPr id="1026" name="Picture 2" descr="D:\moved_system_files\Temp\IE\Temporary Internet Files\Content.IE5\HOQRLN0M\MC90044131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1600" y="1818650"/>
            <a:ext cx="946349" cy="946349"/>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5181600" y="1180068"/>
            <a:ext cx="1905000" cy="738664"/>
          </a:xfrm>
          <a:prstGeom prst="rect">
            <a:avLst/>
          </a:prstGeom>
          <a:noFill/>
        </p:spPr>
        <p:txBody>
          <a:bodyPr wrap="square" rtlCol="0">
            <a:spAutoFit/>
          </a:bodyPr>
          <a:lstStyle/>
          <a:p>
            <a:r>
              <a:rPr lang="en-US" sz="1400" dirty="0" smtClean="0"/>
              <a:t>Visibility </a:t>
            </a:r>
            <a:r>
              <a:rPr lang="en-US" sz="1400" b="1" dirty="0" smtClean="0"/>
              <a:t>approved</a:t>
            </a:r>
            <a:r>
              <a:rPr lang="en-US" sz="1400" dirty="0" smtClean="0"/>
              <a:t> for those in the </a:t>
            </a:r>
            <a:r>
              <a:rPr lang="en-US" sz="1400" b="1" dirty="0" smtClean="0"/>
              <a:t>Close Friends</a:t>
            </a:r>
            <a:r>
              <a:rPr lang="en-US" sz="1400" dirty="0" smtClean="0"/>
              <a:t> list.</a:t>
            </a:r>
            <a:endParaRPr lang="en-US" sz="1400" dirty="0"/>
          </a:p>
        </p:txBody>
      </p:sp>
    </p:spTree>
    <p:extLst>
      <p:ext uri="{BB962C8B-B14F-4D97-AF65-F5344CB8AC3E}">
        <p14:creationId xmlns:p14="http://schemas.microsoft.com/office/powerpoint/2010/main" val="401650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par>
                          <p:cTn id="18" fill="hold">
                            <p:stCondLst>
                              <p:cond delay="4000"/>
                            </p:stCondLst>
                            <p:childTnLst>
                              <p:par>
                                <p:cTn id="19" presetID="21" presetClass="entr" presetSubtype="1" fill="hold" grpId="0" nodeType="afterEffect">
                                  <p:stCondLst>
                                    <p:cond delay="8000"/>
                                  </p:stCondLst>
                                  <p:childTnLst>
                                    <p:set>
                                      <p:cBhvr>
                                        <p:cTn id="20" dur="1" fill="hold">
                                          <p:stCondLst>
                                            <p:cond delay="0"/>
                                          </p:stCondLst>
                                        </p:cTn>
                                        <p:tgtEl>
                                          <p:spTgt spid="12"/>
                                        </p:tgtEl>
                                        <p:attrNameLst>
                                          <p:attrName>style.visibility</p:attrName>
                                        </p:attrNameLst>
                                      </p:cBhvr>
                                      <p:to>
                                        <p:strVal val="visible"/>
                                      </p:to>
                                    </p:set>
                                    <p:animEffect transition="in" filter="wheel(1)">
                                      <p:cBhvr>
                                        <p:cTn id="21" dur="2000"/>
                                        <p:tgtEl>
                                          <p:spTgt spid="12"/>
                                        </p:tgtEl>
                                      </p:cBhvr>
                                    </p:animEffect>
                                  </p:childTnLst>
                                </p:cTn>
                              </p:par>
                            </p:childTnLst>
                          </p:cTn>
                        </p:par>
                        <p:par>
                          <p:cTn id="22" fill="hold">
                            <p:stCondLst>
                              <p:cond delay="14000"/>
                            </p:stCondLst>
                            <p:childTnLst>
                              <p:par>
                                <p:cTn id="23" presetID="10" presetClass="entr" presetSubtype="0"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childTnLst>
                                </p:cTn>
                              </p:par>
                            </p:childTnLst>
                          </p:cTn>
                        </p:par>
                        <p:par>
                          <p:cTn id="26" fill="hold">
                            <p:stCondLst>
                              <p:cond delay="15000"/>
                            </p:stCondLst>
                            <p:childTnLst>
                              <p:par>
                                <p:cTn id="27" presetID="22" presetClass="entr" presetSubtype="4" fill="hold" nodeType="after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wipe(down)">
                                      <p:cBhvr>
                                        <p:cTn id="29" dur="1000"/>
                                        <p:tgtEl>
                                          <p:spTgt spid="1026"/>
                                        </p:tgtEl>
                                      </p:cBhvr>
                                    </p:animEffect>
                                  </p:childTnLst>
                                </p:cTn>
                              </p:par>
                            </p:childTnLst>
                          </p:cTn>
                        </p:par>
                        <p:par>
                          <p:cTn id="30" fill="hold">
                            <p:stCondLst>
                              <p:cond delay="160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childTnLst>
                                </p:cTn>
                              </p:par>
                            </p:childTnLst>
                          </p:cTn>
                        </p:par>
                        <p:par>
                          <p:cTn id="34" fill="hold">
                            <p:stCondLst>
                              <p:cond delay="17000"/>
                            </p:stCondLst>
                            <p:childTnLst>
                              <p:par>
                                <p:cTn id="35" presetID="21" presetClass="entr" presetSubtype="1" fill="hold" grpId="0" nodeType="afterEffect">
                                  <p:stCondLst>
                                    <p:cond delay="200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2000"/>
                                        <p:tgtEl>
                                          <p:spTgt spid="7"/>
                                        </p:tgtEl>
                                      </p:cBhvr>
                                    </p:animEffect>
                                  </p:childTnLst>
                                </p:cTn>
                              </p:par>
                            </p:childTnLst>
                          </p:cTn>
                        </p:par>
                        <p:par>
                          <p:cTn id="38" fill="hold">
                            <p:stCondLst>
                              <p:cond delay="21000"/>
                            </p:stCondLst>
                            <p:childTnLst>
                              <p:par>
                                <p:cTn id="39" presetID="14" presetClass="entr" presetSubtype="1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randombar(horizontal)">
                                      <p:cBhvr>
                                        <p:cTn id="41" dur="1000"/>
                                        <p:tgtEl>
                                          <p:spTgt spid="9"/>
                                        </p:tgtEl>
                                      </p:cBhvr>
                                    </p:animEffect>
                                  </p:childTnLst>
                                </p:cTn>
                              </p:par>
                            </p:childTnLst>
                          </p:cTn>
                        </p:par>
                        <p:par>
                          <p:cTn id="42" fill="hold">
                            <p:stCondLst>
                              <p:cond delay="22000"/>
                            </p:stCondLst>
                            <p:childTnLst>
                              <p:par>
                                <p:cTn id="43" presetID="22" presetClass="entr" presetSubtype="4"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1000"/>
                                        <p:tgtEl>
                                          <p:spTgt spid="10"/>
                                        </p:tgtEl>
                                      </p:cBhvr>
                                    </p:animEffect>
                                  </p:childTnLst>
                                </p:cTn>
                              </p:par>
                            </p:childTnLst>
                          </p:cTn>
                        </p:par>
                        <p:par>
                          <p:cTn id="46" fill="hold">
                            <p:stCondLst>
                              <p:cond delay="230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p:bldP spid="11" grpId="0"/>
      <p:bldP spid="12"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Maximum Collaboration</a:t>
            </a:r>
            <a:endParaRPr lang="en-US" sz="4000" dirty="0"/>
          </a:p>
        </p:txBody>
      </p:sp>
      <p:sp>
        <p:nvSpPr>
          <p:cNvPr id="3" name="Subtitle 2"/>
          <p:cNvSpPr>
            <a:spLocks noGrp="1"/>
          </p:cNvSpPr>
          <p:nvPr>
            <p:ph type="subTitle" idx="1"/>
          </p:nvPr>
        </p:nvSpPr>
        <p:spPr/>
        <p:txBody>
          <a:bodyPr>
            <a:normAutofit/>
          </a:bodyPr>
          <a:lstStyle/>
          <a:p>
            <a:r>
              <a:rPr lang="en-US" sz="3200" dirty="0" smtClean="0"/>
              <a:t>Group Agreement</a:t>
            </a:r>
            <a:endParaRPr lang="en-US" sz="3200" dirty="0"/>
          </a:p>
        </p:txBody>
      </p:sp>
    </p:spTree>
    <p:extLst>
      <p:ext uri="{BB962C8B-B14F-4D97-AF65-F5344CB8AC3E}">
        <p14:creationId xmlns:p14="http://schemas.microsoft.com/office/powerpoint/2010/main" val="15277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Group Agreement</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209800"/>
            <a:ext cx="997415" cy="2667000"/>
          </a:xfrm>
        </p:spPr>
      </p:pic>
      <p:sp>
        <p:nvSpPr>
          <p:cNvPr id="5" name="TextBox 4"/>
          <p:cNvSpPr txBox="1"/>
          <p:nvPr/>
        </p:nvSpPr>
        <p:spPr>
          <a:xfrm>
            <a:off x="2134501" y="5297269"/>
            <a:ext cx="3933895" cy="646331"/>
          </a:xfrm>
          <a:prstGeom prst="rect">
            <a:avLst/>
          </a:prstGeom>
          <a:noFill/>
        </p:spPr>
        <p:txBody>
          <a:bodyPr wrap="square" rtlCol="0">
            <a:spAutoFit/>
          </a:bodyPr>
          <a:lstStyle/>
          <a:p>
            <a:pPr marL="285750" indent="-285750">
              <a:buFont typeface="Arial" pitchFamily="34" charset="0"/>
              <a:buChar char="•"/>
            </a:pPr>
            <a:r>
              <a:rPr lang="en-US" dirty="0" smtClean="0"/>
              <a:t>Liz uploads a photo to a social networking website.</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8209" y="3392973"/>
            <a:ext cx="2136875" cy="70881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6213" y="3230915"/>
            <a:ext cx="4391996" cy="1066800"/>
          </a:xfrm>
          <a:prstGeom prst="rect">
            <a:avLst/>
          </a:prstGeom>
        </p:spPr>
      </p:pic>
      <p:sp>
        <p:nvSpPr>
          <p:cNvPr id="9" name="TextBox 8"/>
          <p:cNvSpPr txBox="1"/>
          <p:nvPr/>
        </p:nvSpPr>
        <p:spPr>
          <a:xfrm>
            <a:off x="2979165" y="3205340"/>
            <a:ext cx="1314912" cy="276999"/>
          </a:xfrm>
          <a:prstGeom prst="rect">
            <a:avLst/>
          </a:prstGeom>
          <a:noFill/>
        </p:spPr>
        <p:txBody>
          <a:bodyPr wrap="none" rtlCol="0">
            <a:spAutoFit/>
          </a:bodyPr>
          <a:lstStyle/>
          <a:p>
            <a:r>
              <a:rPr lang="en-US" sz="1200" dirty="0" smtClean="0"/>
              <a:t>A photo of friends</a:t>
            </a:r>
            <a:endParaRPr lang="en-US" sz="1200" dirty="0"/>
          </a:p>
        </p:txBody>
      </p:sp>
      <p:sp>
        <p:nvSpPr>
          <p:cNvPr id="10" name="TextBox 9"/>
          <p:cNvSpPr txBox="1"/>
          <p:nvPr/>
        </p:nvSpPr>
        <p:spPr>
          <a:xfrm>
            <a:off x="1066800" y="4904601"/>
            <a:ext cx="344966" cy="276999"/>
          </a:xfrm>
          <a:prstGeom prst="rect">
            <a:avLst/>
          </a:prstGeom>
          <a:noFill/>
        </p:spPr>
        <p:txBody>
          <a:bodyPr wrap="none" rtlCol="0">
            <a:spAutoFit/>
          </a:bodyPr>
          <a:lstStyle/>
          <a:p>
            <a:r>
              <a:rPr lang="en-US" sz="1200" dirty="0" smtClean="0"/>
              <a:t>Liz</a:t>
            </a:r>
            <a:endParaRPr lang="en-US" sz="1200" dirty="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1981200"/>
            <a:ext cx="1726660" cy="1151107"/>
          </a:xfrm>
          <a:prstGeom prst="rect">
            <a:avLst/>
          </a:prstGeom>
          <a:ln w="66675" cmpd="sng">
            <a:solidFill>
              <a:schemeClr val="accent1"/>
            </a:solidFill>
          </a:ln>
        </p:spPr>
      </p:pic>
    </p:spTree>
    <p:extLst>
      <p:ext uri="{BB962C8B-B14F-4D97-AF65-F5344CB8AC3E}">
        <p14:creationId xmlns:p14="http://schemas.microsoft.com/office/powerpoint/2010/main" val="158032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anim calcmode="lin" valueType="num">
                                      <p:cBhvr>
                                        <p:cTn id="18" dur="1500" fill="hold"/>
                                        <p:tgtEl>
                                          <p:spTgt spid="3"/>
                                        </p:tgtEl>
                                        <p:attrNameLst>
                                          <p:attrName>ppt_x</p:attrName>
                                        </p:attrNameLst>
                                      </p:cBhvr>
                                      <p:tavLst>
                                        <p:tav tm="0">
                                          <p:val>
                                            <p:strVal val="#ppt_x"/>
                                          </p:val>
                                        </p:tav>
                                        <p:tav tm="100000">
                                          <p:val>
                                            <p:strVal val="#ppt_x"/>
                                          </p:val>
                                        </p:tav>
                                      </p:tavLst>
                                    </p:anim>
                                    <p:anim calcmode="lin" valueType="num">
                                      <p:cBhvr>
                                        <p:cTn id="19" dur="15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par>
                          <p:cTn id="24" fill="hold">
                            <p:stCondLst>
                              <p:cond delay="4500"/>
                            </p:stCondLst>
                            <p:childTnLst>
                              <p:par>
                                <p:cTn id="25" presetID="6" presetClass="entr" presetSubtype="16"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par>
                          <p:cTn id="28" fill="hold">
                            <p:stCondLst>
                              <p:cond delay="6500"/>
                            </p:stCondLst>
                            <p:childTnLst>
                              <p:par>
                                <p:cTn id="29" presetID="6"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442"/>
            <a:ext cx="7620000" cy="1143000"/>
          </a:xfrm>
        </p:spPr>
        <p:txBody>
          <a:bodyPr/>
          <a:lstStyle/>
          <a:p>
            <a:r>
              <a:rPr lang="en-US" sz="3200" dirty="0" smtClean="0"/>
              <a:t>Group Agreement cont.</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133599"/>
            <a:ext cx="940420" cy="25146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20502" y="1664260"/>
            <a:ext cx="387176" cy="85034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22649" y="3611621"/>
            <a:ext cx="354610" cy="853958"/>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45252" y="2514600"/>
            <a:ext cx="322044" cy="875669"/>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01490" y="4800600"/>
            <a:ext cx="466782" cy="875669"/>
          </a:xfrm>
          <a:prstGeom prst="rect">
            <a:avLst/>
          </a:prstGeom>
        </p:spPr>
      </p:pic>
      <p:cxnSp>
        <p:nvCxnSpPr>
          <p:cNvPr id="12" name="Curved Connector 11"/>
          <p:cNvCxnSpPr/>
          <p:nvPr/>
        </p:nvCxnSpPr>
        <p:spPr>
          <a:xfrm rot="10800000" flipV="1">
            <a:off x="5181600" y="2133600"/>
            <a:ext cx="1295400" cy="69794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10800000">
            <a:off x="5257624" y="3657600"/>
            <a:ext cx="1456466" cy="3810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p:nvPr/>
        </p:nvCxnSpPr>
        <p:spPr>
          <a:xfrm rot="10800000" flipV="1">
            <a:off x="5257624" y="2952434"/>
            <a:ext cx="1981376" cy="247966"/>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a:off x="5029200" y="3962401"/>
            <a:ext cx="2057402" cy="1143005"/>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430868" y="5271829"/>
            <a:ext cx="2971800" cy="646331"/>
          </a:xfrm>
          <a:prstGeom prst="rect">
            <a:avLst/>
          </a:prstGeom>
          <a:noFill/>
        </p:spPr>
        <p:txBody>
          <a:bodyPr wrap="square" rtlCol="0">
            <a:spAutoFit/>
          </a:bodyPr>
          <a:lstStyle/>
          <a:p>
            <a:pPr marL="285750" indent="-285750">
              <a:buFont typeface="Arial" pitchFamily="34" charset="0"/>
              <a:buChar char="•"/>
            </a:pPr>
            <a:r>
              <a:rPr lang="en-US" dirty="0" smtClean="0"/>
              <a:t>Liz tags her friends in the photo.</a:t>
            </a:r>
            <a:endParaRPr lang="en-US" dirty="0"/>
          </a:p>
        </p:txBody>
      </p:sp>
      <p:pic>
        <p:nvPicPr>
          <p:cNvPr id="29" name="Picture 2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52600" y="2978025"/>
            <a:ext cx="1371600" cy="533700"/>
          </a:xfrm>
          <a:prstGeom prst="rect">
            <a:avLst/>
          </a:prstGeom>
        </p:spPr>
      </p:pic>
      <p:sp>
        <p:nvSpPr>
          <p:cNvPr id="3" name="TextBox 2"/>
          <p:cNvSpPr txBox="1"/>
          <p:nvPr/>
        </p:nvSpPr>
        <p:spPr>
          <a:xfrm>
            <a:off x="958957" y="4757034"/>
            <a:ext cx="344966" cy="276999"/>
          </a:xfrm>
          <a:prstGeom prst="rect">
            <a:avLst/>
          </a:prstGeom>
          <a:noFill/>
        </p:spPr>
        <p:txBody>
          <a:bodyPr wrap="none" rtlCol="0">
            <a:spAutoFit/>
          </a:bodyPr>
          <a:lstStyle/>
          <a:p>
            <a:r>
              <a:rPr lang="en-US" sz="1200" dirty="0" smtClean="0"/>
              <a:t>Liz</a:t>
            </a:r>
            <a:endParaRPr lang="en-US" sz="1200" dirty="0"/>
          </a:p>
        </p:txBody>
      </p:sp>
      <p:sp>
        <p:nvSpPr>
          <p:cNvPr id="11" name="TextBox 10"/>
          <p:cNvSpPr txBox="1"/>
          <p:nvPr/>
        </p:nvSpPr>
        <p:spPr>
          <a:xfrm>
            <a:off x="3124200" y="2205570"/>
            <a:ext cx="1457579" cy="276999"/>
          </a:xfrm>
          <a:prstGeom prst="rect">
            <a:avLst/>
          </a:prstGeom>
          <a:noFill/>
        </p:spPr>
        <p:txBody>
          <a:bodyPr wrap="none" rtlCol="0">
            <a:spAutoFit/>
          </a:bodyPr>
          <a:lstStyle/>
          <a:p>
            <a:r>
              <a:rPr lang="en-US" sz="1200" dirty="0" smtClean="0"/>
              <a:t>The photo of friends</a:t>
            </a:r>
            <a:endParaRPr lang="en-US" sz="1200" dirty="0"/>
          </a:p>
        </p:txBody>
      </p:sp>
      <p:sp>
        <p:nvSpPr>
          <p:cNvPr id="13" name="TextBox 12"/>
          <p:cNvSpPr txBox="1"/>
          <p:nvPr/>
        </p:nvSpPr>
        <p:spPr>
          <a:xfrm>
            <a:off x="6222545" y="1236133"/>
            <a:ext cx="1228413" cy="307777"/>
          </a:xfrm>
          <a:prstGeom prst="rect">
            <a:avLst/>
          </a:prstGeom>
          <a:noFill/>
        </p:spPr>
        <p:txBody>
          <a:bodyPr wrap="none" rtlCol="0">
            <a:spAutoFit/>
          </a:bodyPr>
          <a:lstStyle/>
          <a:p>
            <a:r>
              <a:rPr lang="en-US" sz="1400" dirty="0" smtClean="0"/>
              <a:t>Mary’s friends</a:t>
            </a:r>
            <a:endParaRPr lang="en-US" sz="1400" dirty="0"/>
          </a:p>
        </p:txBody>
      </p:sp>
      <p:pic>
        <p:nvPicPr>
          <p:cNvPr id="21" name="Pictur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24200" y="2652568"/>
            <a:ext cx="1776920" cy="1184614"/>
          </a:xfrm>
          <a:prstGeom prst="rect">
            <a:avLst/>
          </a:prstGeom>
          <a:ln w="66675" cmpd="sng">
            <a:solidFill>
              <a:schemeClr val="accent1"/>
            </a:solidFill>
          </a:ln>
        </p:spPr>
      </p:pic>
    </p:spTree>
    <p:extLst>
      <p:ext uri="{BB962C8B-B14F-4D97-AF65-F5344CB8AC3E}">
        <p14:creationId xmlns:p14="http://schemas.microsoft.com/office/powerpoint/2010/main" val="98384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circle(in)">
                                      <p:cBhvr>
                                        <p:cTn id="17" dur="2000"/>
                                        <p:tgtEl>
                                          <p:spTgt spid="21"/>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childTnLst>
                                </p:cTn>
                              </p:par>
                            </p:childTnLst>
                          </p:cTn>
                        </p:par>
                        <p:par>
                          <p:cTn id="22" fill="hold">
                            <p:stCondLst>
                              <p:cond delay="5000"/>
                            </p:stCondLst>
                            <p:childTnLst>
                              <p:par>
                                <p:cTn id="23" presetID="10" presetClass="entr" presetSubtype="0" fill="hold" nodeType="after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fade">
                                      <p:cBhvr>
                                        <p:cTn id="25" dur="1000"/>
                                        <p:tgtEl>
                                          <p:spTgt spid="13">
                                            <p:txEl>
                                              <p:pRg st="0" end="0"/>
                                            </p:txEl>
                                          </p:spTgt>
                                        </p:tgtEl>
                                      </p:cBhvr>
                                    </p:animEffect>
                                  </p:childTnLst>
                                </p:cTn>
                              </p:par>
                            </p:childTnLst>
                          </p:cTn>
                        </p:par>
                        <p:par>
                          <p:cTn id="26" fill="hold">
                            <p:stCondLst>
                              <p:cond delay="6000"/>
                            </p:stCondLst>
                            <p:childTnLst>
                              <p:par>
                                <p:cTn id="27" presetID="16" presetClass="entr" presetSubtype="21"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250"/>
                                        <p:tgtEl>
                                          <p:spTgt spid="6"/>
                                        </p:tgtEl>
                                      </p:cBhvr>
                                    </p:animEffect>
                                  </p:childTnLst>
                                </p:cTn>
                              </p:par>
                            </p:childTnLst>
                          </p:cTn>
                        </p:par>
                        <p:par>
                          <p:cTn id="30" fill="hold">
                            <p:stCondLst>
                              <p:cond delay="6250"/>
                            </p:stCondLst>
                            <p:childTnLst>
                              <p:par>
                                <p:cTn id="31" presetID="16" presetClass="entr" presetSubtype="21"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250"/>
                                        <p:tgtEl>
                                          <p:spTgt spid="9"/>
                                        </p:tgtEl>
                                      </p:cBhvr>
                                    </p:animEffect>
                                  </p:childTnLst>
                                </p:cTn>
                              </p:par>
                            </p:childTnLst>
                          </p:cTn>
                        </p:par>
                        <p:par>
                          <p:cTn id="34" fill="hold">
                            <p:stCondLst>
                              <p:cond delay="6500"/>
                            </p:stCondLst>
                            <p:childTnLst>
                              <p:par>
                                <p:cTn id="35" presetID="16" presetClass="entr" presetSubtype="21"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250"/>
                                        <p:tgtEl>
                                          <p:spTgt spid="7"/>
                                        </p:tgtEl>
                                      </p:cBhvr>
                                    </p:animEffect>
                                  </p:childTnLst>
                                </p:cTn>
                              </p:par>
                            </p:childTnLst>
                          </p:cTn>
                        </p:par>
                        <p:par>
                          <p:cTn id="38" fill="hold">
                            <p:stCondLst>
                              <p:cond delay="6750"/>
                            </p:stCondLst>
                            <p:childTnLst>
                              <p:par>
                                <p:cTn id="39" presetID="16" presetClass="entr" presetSubtype="21"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250"/>
                                        <p:tgtEl>
                                          <p:spTgt spid="10"/>
                                        </p:tgtEl>
                                      </p:cBhvr>
                                    </p:animEffect>
                                  </p:childTnLst>
                                </p:cTn>
                              </p:par>
                            </p:childTnLst>
                          </p:cTn>
                        </p:par>
                        <p:par>
                          <p:cTn id="42" fill="hold">
                            <p:stCondLst>
                              <p:cond delay="7000"/>
                            </p:stCondLst>
                            <p:childTnLst>
                              <p:par>
                                <p:cTn id="43" presetID="14" presetClass="entr" presetSubtype="10"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randombar(horizontal)">
                                      <p:cBhvr>
                                        <p:cTn id="45" dur="1000"/>
                                        <p:tgtEl>
                                          <p:spTgt spid="29"/>
                                        </p:tgtEl>
                                      </p:cBhvr>
                                    </p:animEffect>
                                  </p:childTnLst>
                                </p:cTn>
                              </p:par>
                            </p:childTnLst>
                          </p:cTn>
                        </p:par>
                        <p:par>
                          <p:cTn id="46" fill="hold">
                            <p:stCondLst>
                              <p:cond delay="8000"/>
                            </p:stCondLst>
                            <p:childTnLst>
                              <p:par>
                                <p:cTn id="47" presetID="1"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par>
                          <p:cTn id="49" fill="hold">
                            <p:stCondLst>
                              <p:cond delay="8000"/>
                            </p:stCondLst>
                            <p:childTnLst>
                              <p:par>
                                <p:cTn id="50" presetID="1" presetClass="entr" presetSubtype="0" fill="hold" nodeType="after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par>
                          <p:cTn id="52" fill="hold">
                            <p:stCondLst>
                              <p:cond delay="8000"/>
                            </p:stCondLst>
                            <p:childTnLst>
                              <p:par>
                                <p:cTn id="53" presetID="1" presetClass="entr" presetSubtype="0"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par>
                          <p:cTn id="55" fill="hold">
                            <p:stCondLst>
                              <p:cond delay="8000"/>
                            </p:stCondLst>
                            <p:childTnLst>
                              <p:par>
                                <p:cTn id="56" presetID="1" presetClass="entr" presetSubtype="0"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Group Agreement cont.</a:t>
            </a:r>
            <a:endParaRPr lang="en-US" sz="32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6800" y="1809872"/>
            <a:ext cx="335153" cy="911315"/>
          </a:xfrm>
        </p:spPr>
      </p:pic>
      <p:sp>
        <p:nvSpPr>
          <p:cNvPr id="5" name="TextBox 4"/>
          <p:cNvSpPr txBox="1"/>
          <p:nvPr/>
        </p:nvSpPr>
        <p:spPr>
          <a:xfrm>
            <a:off x="2573867" y="5410681"/>
            <a:ext cx="3124200" cy="923330"/>
          </a:xfrm>
          <a:prstGeom prst="rect">
            <a:avLst/>
          </a:prstGeom>
          <a:noFill/>
        </p:spPr>
        <p:txBody>
          <a:bodyPr wrap="square" rtlCol="0">
            <a:spAutoFit/>
          </a:bodyPr>
          <a:lstStyle/>
          <a:p>
            <a:pPr marL="285750" indent="-285750">
              <a:buFont typeface="Arial" pitchFamily="34" charset="0"/>
              <a:buChar char="•"/>
            </a:pPr>
            <a:r>
              <a:rPr lang="en-US" dirty="0" smtClean="0"/>
              <a:t>Everyone tagged is notified that he/she was tagged in the photo.</a:t>
            </a:r>
            <a:endParaRPr lang="en-US" dirty="0"/>
          </a:p>
        </p:txBody>
      </p:sp>
      <p:sp>
        <p:nvSpPr>
          <p:cNvPr id="6" name="TextBox 5"/>
          <p:cNvSpPr txBox="1"/>
          <p:nvPr/>
        </p:nvSpPr>
        <p:spPr>
          <a:xfrm>
            <a:off x="1276392" y="1447800"/>
            <a:ext cx="431800" cy="707886"/>
          </a:xfrm>
          <a:prstGeom prst="rect">
            <a:avLst/>
          </a:prstGeom>
          <a:noFill/>
        </p:spPr>
        <p:txBody>
          <a:bodyPr wrap="square" rtlCol="0">
            <a:spAutoFit/>
          </a:bodyPr>
          <a:lstStyle/>
          <a:p>
            <a:r>
              <a:rPr lang="en-US" sz="4000" b="1" dirty="0" smtClean="0">
                <a:solidFill>
                  <a:srgbClr val="FF0000"/>
                </a:solidFill>
              </a:rPr>
              <a:t>!</a:t>
            </a:r>
            <a:endParaRPr lang="en-US" sz="4000" b="1" dirty="0">
              <a:solidFill>
                <a:srgbClr val="FF000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108200" y="2819400"/>
            <a:ext cx="3606800" cy="701717"/>
          </a:xfrm>
          <a:prstGeom prst="rect">
            <a:avLst/>
          </a:prstGeom>
        </p:spPr>
      </p:pic>
      <p:sp>
        <p:nvSpPr>
          <p:cNvPr id="3" name="TextBox 2"/>
          <p:cNvSpPr txBox="1"/>
          <p:nvPr/>
        </p:nvSpPr>
        <p:spPr>
          <a:xfrm>
            <a:off x="997605" y="2721187"/>
            <a:ext cx="494687" cy="307777"/>
          </a:xfrm>
          <a:prstGeom prst="rect">
            <a:avLst/>
          </a:prstGeom>
          <a:noFill/>
        </p:spPr>
        <p:txBody>
          <a:bodyPr wrap="none" rtlCol="0">
            <a:spAutoFit/>
          </a:bodyPr>
          <a:lstStyle/>
          <a:p>
            <a:r>
              <a:rPr lang="en-US" sz="1400" dirty="0" smtClean="0"/>
              <a:t>Jake</a:t>
            </a:r>
            <a:endParaRPr lang="en-US" sz="1400"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7052" y="2567299"/>
            <a:ext cx="2081719" cy="1387813"/>
          </a:xfrm>
          <a:prstGeom prst="rect">
            <a:avLst/>
          </a:prstGeom>
          <a:ln w="66675" cmpd="sng">
            <a:solidFill>
              <a:schemeClr val="accent1"/>
            </a:solidFill>
          </a:ln>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4109" y="3261205"/>
            <a:ext cx="387176" cy="850340"/>
          </a:xfrm>
          <a:prstGeom prst="rect">
            <a:avLst/>
          </a:prstGeom>
        </p:spPr>
      </p:pic>
      <p:sp>
        <p:nvSpPr>
          <p:cNvPr id="7" name="TextBox 6"/>
          <p:cNvSpPr txBox="1"/>
          <p:nvPr/>
        </p:nvSpPr>
        <p:spPr>
          <a:xfrm>
            <a:off x="349616" y="4111823"/>
            <a:ext cx="496161" cy="307777"/>
          </a:xfrm>
          <a:prstGeom prst="rect">
            <a:avLst/>
          </a:prstGeom>
          <a:noFill/>
        </p:spPr>
        <p:txBody>
          <a:bodyPr wrap="none" rtlCol="0">
            <a:spAutoFit/>
          </a:bodyPr>
          <a:lstStyle/>
          <a:p>
            <a:r>
              <a:rPr lang="en-US" sz="1400" dirty="0" smtClean="0"/>
              <a:t>Alex</a:t>
            </a:r>
            <a:endParaRPr lang="en-US" sz="1400" dirty="0"/>
          </a:p>
        </p:txBody>
      </p:sp>
      <p:sp>
        <p:nvSpPr>
          <p:cNvPr id="13" name="TextBox 12"/>
          <p:cNvSpPr txBox="1"/>
          <p:nvPr/>
        </p:nvSpPr>
        <p:spPr>
          <a:xfrm>
            <a:off x="627028" y="2907262"/>
            <a:ext cx="431800" cy="707886"/>
          </a:xfrm>
          <a:prstGeom prst="rect">
            <a:avLst/>
          </a:prstGeom>
          <a:noFill/>
        </p:spPr>
        <p:txBody>
          <a:bodyPr wrap="square" rtlCol="0">
            <a:spAutoFit/>
          </a:bodyPr>
          <a:lstStyle/>
          <a:p>
            <a:r>
              <a:rPr lang="en-US" sz="4000" b="1" dirty="0" smtClean="0">
                <a:solidFill>
                  <a:srgbClr val="FF0000"/>
                </a:solidFill>
              </a:rPr>
              <a:t>!</a:t>
            </a:r>
            <a:endParaRPr lang="en-US" sz="4000" b="1" dirty="0">
              <a:solidFill>
                <a:srgbClr val="FF0000"/>
              </a:solidFill>
            </a:endParaRPr>
          </a:p>
        </p:txBody>
      </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6290" y="4572000"/>
            <a:ext cx="354610" cy="853958"/>
          </a:xfrm>
          <a:prstGeom prst="rect">
            <a:avLst/>
          </a:prstGeom>
        </p:spPr>
      </p:pic>
      <p:sp>
        <p:nvSpPr>
          <p:cNvPr id="15" name="TextBox 14"/>
          <p:cNvSpPr txBox="1"/>
          <p:nvPr/>
        </p:nvSpPr>
        <p:spPr>
          <a:xfrm>
            <a:off x="404109" y="5425958"/>
            <a:ext cx="593496" cy="307777"/>
          </a:xfrm>
          <a:prstGeom prst="rect">
            <a:avLst/>
          </a:prstGeom>
          <a:noFill/>
        </p:spPr>
        <p:txBody>
          <a:bodyPr wrap="none" rtlCol="0">
            <a:spAutoFit/>
          </a:bodyPr>
          <a:lstStyle/>
          <a:p>
            <a:r>
              <a:rPr lang="en-US" sz="1400" dirty="0" smtClean="0"/>
              <a:t>Kathy</a:t>
            </a:r>
            <a:endParaRPr lang="en-US" sz="1400" dirty="0"/>
          </a:p>
        </p:txBody>
      </p:sp>
      <p:sp>
        <p:nvSpPr>
          <p:cNvPr id="17" name="TextBox 16"/>
          <p:cNvSpPr txBox="1"/>
          <p:nvPr/>
        </p:nvSpPr>
        <p:spPr>
          <a:xfrm>
            <a:off x="781705" y="4397514"/>
            <a:ext cx="431800" cy="707886"/>
          </a:xfrm>
          <a:prstGeom prst="rect">
            <a:avLst/>
          </a:prstGeom>
          <a:noFill/>
        </p:spPr>
        <p:txBody>
          <a:bodyPr wrap="square" rtlCol="0">
            <a:spAutoFit/>
          </a:bodyPr>
          <a:lstStyle/>
          <a:p>
            <a:r>
              <a:rPr lang="en-US" sz="4000" b="1" dirty="0" smtClean="0">
                <a:solidFill>
                  <a:srgbClr val="FF0000"/>
                </a:solidFill>
              </a:rPr>
              <a:t>!</a:t>
            </a:r>
            <a:endParaRPr lang="en-US" sz="4000" b="1" dirty="0">
              <a:solidFill>
                <a:srgbClr val="FF0000"/>
              </a:solidFill>
            </a:endParaRPr>
          </a:p>
        </p:txBody>
      </p:sp>
      <p:sp>
        <p:nvSpPr>
          <p:cNvPr id="19" name="TextBox 18"/>
          <p:cNvSpPr txBox="1"/>
          <p:nvPr/>
        </p:nvSpPr>
        <p:spPr>
          <a:xfrm>
            <a:off x="1600200" y="4765413"/>
            <a:ext cx="753732" cy="307777"/>
          </a:xfrm>
          <a:prstGeom prst="rect">
            <a:avLst/>
          </a:prstGeom>
          <a:noFill/>
        </p:spPr>
        <p:txBody>
          <a:bodyPr wrap="none" rtlCol="0">
            <a:spAutoFit/>
          </a:bodyPr>
          <a:lstStyle/>
          <a:p>
            <a:r>
              <a:rPr lang="en-US" sz="1400" dirty="0" smtClean="0"/>
              <a:t>Hannah</a:t>
            </a:r>
            <a:endParaRPr lang="en-US" sz="1400" dirty="0"/>
          </a:p>
        </p:txBody>
      </p:sp>
      <p:sp>
        <p:nvSpPr>
          <p:cNvPr id="20" name="TextBox 19"/>
          <p:cNvSpPr txBox="1"/>
          <p:nvPr/>
        </p:nvSpPr>
        <p:spPr>
          <a:xfrm>
            <a:off x="1892300" y="3601169"/>
            <a:ext cx="431800" cy="707886"/>
          </a:xfrm>
          <a:prstGeom prst="rect">
            <a:avLst/>
          </a:prstGeom>
          <a:noFill/>
        </p:spPr>
        <p:txBody>
          <a:bodyPr wrap="square" rtlCol="0">
            <a:spAutoFit/>
          </a:bodyPr>
          <a:lstStyle/>
          <a:p>
            <a:r>
              <a:rPr lang="en-US" sz="4000" b="1" dirty="0" smtClean="0">
                <a:solidFill>
                  <a:srgbClr val="FF0000"/>
                </a:solidFill>
              </a:rPr>
              <a:t>!</a:t>
            </a:r>
            <a:endParaRPr lang="en-US" sz="4000" b="1" dirty="0">
              <a:solidFill>
                <a:srgbClr val="FF0000"/>
              </a:solidFill>
            </a:endParaRPr>
          </a:p>
        </p:txBody>
      </p:sp>
      <p:sp>
        <p:nvSpPr>
          <p:cNvPr id="21" name="TextBox 20"/>
          <p:cNvSpPr txBox="1"/>
          <p:nvPr/>
        </p:nvSpPr>
        <p:spPr>
          <a:xfrm>
            <a:off x="6248400" y="2110039"/>
            <a:ext cx="1040285" cy="338554"/>
          </a:xfrm>
          <a:prstGeom prst="rect">
            <a:avLst/>
          </a:prstGeom>
          <a:noFill/>
        </p:spPr>
        <p:txBody>
          <a:bodyPr wrap="none" rtlCol="0">
            <a:spAutoFit/>
          </a:bodyPr>
          <a:lstStyle/>
          <a:p>
            <a:r>
              <a:rPr lang="en-US" sz="1600" dirty="0" smtClean="0"/>
              <a:t>The photo</a:t>
            </a:r>
            <a:endParaRPr lang="en-US" sz="1600" dirty="0"/>
          </a:p>
        </p:txBody>
      </p:sp>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00200" y="3859458"/>
            <a:ext cx="395210" cy="899193"/>
          </a:xfrm>
          <a:prstGeom prst="rect">
            <a:avLst/>
          </a:prstGeom>
        </p:spPr>
      </p:pic>
    </p:spTree>
    <p:extLst>
      <p:ext uri="{BB962C8B-B14F-4D97-AF65-F5344CB8AC3E}">
        <p14:creationId xmlns:p14="http://schemas.microsoft.com/office/powerpoint/2010/main" val="195586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1000"/>
                                  </p:stCondLst>
                                  <p:childTnLst>
                                    <p:set>
                                      <p:cBhvr>
                                        <p:cTn id="15" dur="1" fill="hold">
                                          <p:stCondLst>
                                            <p:cond delay="0"/>
                                          </p:stCondLst>
                                        </p:cTn>
                                        <p:tgtEl>
                                          <p:spTgt spid="8"/>
                                        </p:tgtEl>
                                        <p:attrNameLst>
                                          <p:attrName>style.visibility</p:attrName>
                                        </p:attrNameLst>
                                      </p:cBhvr>
                                      <p:to>
                                        <p:strVal val="visible"/>
                                      </p:to>
                                    </p:set>
                                    <p:animEffect transition="in" filter="randombar(horizontal)">
                                      <p:cBhvr>
                                        <p:cTn id="16" dur="500"/>
                                        <p:tgtEl>
                                          <p:spTgt spid="8"/>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2" presetClass="entr" presetSubtype="0"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childTnLst>
                                </p:cTn>
                              </p:par>
                            </p:childTnLst>
                          </p:cTn>
                        </p:par>
                        <p:par>
                          <p:cTn id="55" fill="hold">
                            <p:stCondLst>
                              <p:cond delay="4000"/>
                            </p:stCondLst>
                            <p:childTnLst>
                              <p:par>
                                <p:cTn id="56" presetID="53" presetClass="entr" presetSubtype="16"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500" fill="hold"/>
                                        <p:tgtEl>
                                          <p:spTgt spid="6"/>
                                        </p:tgtEl>
                                        <p:attrNameLst>
                                          <p:attrName>ppt_w</p:attrName>
                                        </p:attrNameLst>
                                      </p:cBhvr>
                                      <p:tavLst>
                                        <p:tav tm="0">
                                          <p:val>
                                            <p:fltVal val="0"/>
                                          </p:val>
                                        </p:tav>
                                        <p:tav tm="100000">
                                          <p:val>
                                            <p:strVal val="#ppt_w"/>
                                          </p:val>
                                        </p:tav>
                                      </p:tavLst>
                                    </p:anim>
                                    <p:anim calcmode="lin" valueType="num">
                                      <p:cBhvr>
                                        <p:cTn id="59" dur="500" fill="hold"/>
                                        <p:tgtEl>
                                          <p:spTgt spid="6"/>
                                        </p:tgtEl>
                                        <p:attrNameLst>
                                          <p:attrName>ppt_h</p:attrName>
                                        </p:attrNameLst>
                                      </p:cBhvr>
                                      <p:tavLst>
                                        <p:tav tm="0">
                                          <p:val>
                                            <p:fltVal val="0"/>
                                          </p:val>
                                        </p:tav>
                                        <p:tav tm="100000">
                                          <p:val>
                                            <p:strVal val="#ppt_h"/>
                                          </p:val>
                                        </p:tav>
                                      </p:tavLst>
                                    </p:anim>
                                    <p:animEffect transition="in" filter="fade">
                                      <p:cBhvr>
                                        <p:cTn id="60" dur="500"/>
                                        <p:tgtEl>
                                          <p:spTgt spid="6"/>
                                        </p:tgtEl>
                                      </p:cBhvr>
                                    </p:animEffect>
                                  </p:childTnLst>
                                </p:cTn>
                              </p:par>
                            </p:childTnLst>
                          </p:cTn>
                        </p:par>
                        <p:par>
                          <p:cTn id="61" fill="hold">
                            <p:stCondLst>
                              <p:cond delay="4500"/>
                            </p:stCondLst>
                            <p:childTnLst>
                              <p:par>
                                <p:cTn id="62" presetID="53" presetClass="entr" presetSubtype="16"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p:cTn id="71" dur="500" fill="hold"/>
                                        <p:tgtEl>
                                          <p:spTgt spid="17"/>
                                        </p:tgtEl>
                                        <p:attrNameLst>
                                          <p:attrName>ppt_w</p:attrName>
                                        </p:attrNameLst>
                                      </p:cBhvr>
                                      <p:tavLst>
                                        <p:tav tm="0">
                                          <p:val>
                                            <p:fltVal val="0"/>
                                          </p:val>
                                        </p:tav>
                                        <p:tav tm="100000">
                                          <p:val>
                                            <p:strVal val="#ppt_w"/>
                                          </p:val>
                                        </p:tav>
                                      </p:tavLst>
                                    </p:anim>
                                    <p:anim calcmode="lin" valueType="num">
                                      <p:cBhvr>
                                        <p:cTn id="72" dur="500" fill="hold"/>
                                        <p:tgtEl>
                                          <p:spTgt spid="17"/>
                                        </p:tgtEl>
                                        <p:attrNameLst>
                                          <p:attrName>ppt_h</p:attrName>
                                        </p:attrNameLst>
                                      </p:cBhvr>
                                      <p:tavLst>
                                        <p:tav tm="0">
                                          <p:val>
                                            <p:fltVal val="0"/>
                                          </p:val>
                                        </p:tav>
                                        <p:tav tm="100000">
                                          <p:val>
                                            <p:strVal val="#ppt_h"/>
                                          </p:val>
                                        </p:tav>
                                      </p:tavLst>
                                    </p:anim>
                                    <p:animEffect transition="in" filter="fade">
                                      <p:cBhvr>
                                        <p:cTn id="73" dur="500"/>
                                        <p:tgtEl>
                                          <p:spTgt spid="17"/>
                                        </p:tgtEl>
                                      </p:cBhvr>
                                    </p:animEffect>
                                  </p:childTnLst>
                                </p:cTn>
                              </p:par>
                            </p:childTnLst>
                          </p:cTn>
                        </p:par>
                        <p:par>
                          <p:cTn id="74" fill="hold">
                            <p:stCondLst>
                              <p:cond delay="500"/>
                            </p:stCondLst>
                            <p:childTnLst>
                              <p:par>
                                <p:cTn id="75" presetID="53" presetClass="entr" presetSubtype="16"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7" grpId="0"/>
      <p:bldP spid="13" grpId="0"/>
      <p:bldP spid="15" grpId="0"/>
      <p:bldP spid="17"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Group Agreement cont.</a:t>
            </a:r>
            <a:endParaRPr lang="en-US" sz="3200" dirty="0"/>
          </a:p>
        </p:txBody>
      </p:sp>
      <p:sp>
        <p:nvSpPr>
          <p:cNvPr id="4" name="Oval 3"/>
          <p:cNvSpPr/>
          <p:nvPr/>
        </p:nvSpPr>
        <p:spPr>
          <a:xfrm>
            <a:off x="914400" y="1219200"/>
            <a:ext cx="6858000" cy="43434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81100" y="5573003"/>
            <a:ext cx="6324600" cy="1200329"/>
          </a:xfrm>
          <a:prstGeom prst="rect">
            <a:avLst/>
          </a:prstGeom>
          <a:noFill/>
        </p:spPr>
        <p:txBody>
          <a:bodyPr wrap="square" rtlCol="0">
            <a:spAutoFit/>
          </a:bodyPr>
          <a:lstStyle/>
          <a:p>
            <a:pPr marL="285750" lvl="0" indent="-285750">
              <a:buFont typeface="Arial" pitchFamily="34" charset="0"/>
              <a:buChar char="•"/>
            </a:pPr>
            <a:r>
              <a:rPr lang="en-US" dirty="0" smtClean="0"/>
              <a:t>After Liz uploads the photo and her friends are tagged, </a:t>
            </a:r>
            <a:r>
              <a:rPr lang="en-US" dirty="0"/>
              <a:t>the photo is put into a temporary negotiation area where </a:t>
            </a:r>
            <a:r>
              <a:rPr lang="en-US" dirty="0" smtClean="0"/>
              <a:t>no one else can view the photo except those who were tagged in it and the </a:t>
            </a:r>
            <a:r>
              <a:rPr lang="en-US" dirty="0" err="1" smtClean="0"/>
              <a:t>uploader</a:t>
            </a:r>
            <a:r>
              <a:rPr lang="en-US" dirty="0" smtClean="0"/>
              <a:t>, Liz, in this case.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2197800"/>
            <a:ext cx="1776920" cy="1184614"/>
          </a:xfrm>
          <a:prstGeom prst="rect">
            <a:avLst/>
          </a:prstGeom>
          <a:ln w="66675" cmpd="sng">
            <a:solidFill>
              <a:schemeClr val="accent1"/>
            </a:solidFill>
          </a:ln>
        </p:spPr>
      </p:pic>
      <p:pic>
        <p:nvPicPr>
          <p:cNvPr id="8"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1752600"/>
            <a:ext cx="380768" cy="1018142"/>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1200" y="2403002"/>
            <a:ext cx="387176" cy="85034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6747" y="4140549"/>
            <a:ext cx="354610" cy="853958"/>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77000" y="3382414"/>
            <a:ext cx="322044" cy="875669"/>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98469" y="4118838"/>
            <a:ext cx="466782" cy="875669"/>
          </a:xfrm>
          <a:prstGeom prst="rect">
            <a:avLst/>
          </a:prstGeom>
        </p:spPr>
      </p:pic>
      <p:sp>
        <p:nvSpPr>
          <p:cNvPr id="14" name="TextBox 13"/>
          <p:cNvSpPr txBox="1"/>
          <p:nvPr/>
        </p:nvSpPr>
        <p:spPr>
          <a:xfrm>
            <a:off x="304800" y="1752599"/>
            <a:ext cx="1410514" cy="307777"/>
          </a:xfrm>
          <a:prstGeom prst="rect">
            <a:avLst/>
          </a:prstGeom>
          <a:noFill/>
        </p:spPr>
        <p:txBody>
          <a:bodyPr wrap="none" rtlCol="0">
            <a:spAutoFit/>
          </a:bodyPr>
          <a:lstStyle/>
          <a:p>
            <a:r>
              <a:rPr lang="en-US" sz="1400" dirty="0" smtClean="0"/>
              <a:t>Negotiation area</a:t>
            </a:r>
            <a:endParaRPr lang="en-US" sz="1400" dirty="0"/>
          </a:p>
        </p:txBody>
      </p:sp>
    </p:spTree>
    <p:extLst>
      <p:ext uri="{BB962C8B-B14F-4D97-AF65-F5344CB8AC3E}">
        <p14:creationId xmlns:p14="http://schemas.microsoft.com/office/powerpoint/2010/main" val="102772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par>
                          <p:cTn id="8" fill="hold">
                            <p:stCondLst>
                              <p:cond delay="1250"/>
                            </p:stCondLst>
                            <p:childTnLst>
                              <p:par>
                                <p:cTn id="9" presetID="42" presetClass="entr" presetSubtype="0" fill="hold" grpId="0" nodeType="afterEffect">
                                  <p:stCondLst>
                                    <p:cond delay="75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6" presetClass="entr" presetSubtype="16" fill="hold" nodeType="afterEffect">
                                  <p:stCondLst>
                                    <p:cond delay="100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par>
                          <p:cTn id="18" fill="hold">
                            <p:stCondLst>
                              <p:cond delay="6000"/>
                            </p:stCondLst>
                            <p:childTnLst>
                              <p:par>
                                <p:cTn id="19" presetID="42"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7000"/>
                            </p:stCondLst>
                            <p:childTnLst>
                              <p:par>
                                <p:cTn id="25" presetID="42"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par>
                          <p:cTn id="30" fill="hold">
                            <p:stCondLst>
                              <p:cond delay="8000"/>
                            </p:stCondLst>
                            <p:childTnLst>
                              <p:par>
                                <p:cTn id="31" presetID="42" presetClass="entr" presetSubtype="0" fill="hold"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par>
                          <p:cTn id="36" fill="hold">
                            <p:stCondLst>
                              <p:cond delay="9000"/>
                            </p:stCondLst>
                            <p:childTnLst>
                              <p:par>
                                <p:cTn id="37" presetID="42" presetClass="entr" presetSubtype="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10000"/>
                            </p:stCondLst>
                            <p:childTnLst>
                              <p:par>
                                <p:cTn id="43" presetID="42" presetClass="entr" presetSubtype="0"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scenarios</a:t>
            </a:r>
            <a:endParaRPr lang="en-US" dirty="0"/>
          </a:p>
        </p:txBody>
      </p:sp>
      <p:sp>
        <p:nvSpPr>
          <p:cNvPr id="3" name="Content Placeholder 2"/>
          <p:cNvSpPr>
            <a:spLocks noGrp="1"/>
          </p:cNvSpPr>
          <p:nvPr>
            <p:ph idx="1"/>
          </p:nvPr>
        </p:nvSpPr>
        <p:spPr/>
        <p:txBody>
          <a:bodyPr/>
          <a:lstStyle/>
          <a:p>
            <a:r>
              <a:rPr lang="en-US" sz="2400" i="1" dirty="0"/>
              <a:t>Censor Bar</a:t>
            </a:r>
          </a:p>
          <a:p>
            <a:r>
              <a:rPr lang="en-US" sz="2400" i="1" dirty="0"/>
              <a:t>Keyword Tagging</a:t>
            </a:r>
          </a:p>
          <a:p>
            <a:r>
              <a:rPr lang="en-US" sz="2400" i="1" dirty="0"/>
              <a:t>Group Agreement</a:t>
            </a:r>
          </a:p>
          <a:p>
            <a:pPr marL="114300" indent="0">
              <a:buNone/>
            </a:pPr>
            <a:endParaRPr lang="en-US" dirty="0"/>
          </a:p>
        </p:txBody>
      </p:sp>
    </p:spTree>
    <p:extLst>
      <p:ext uri="{BB962C8B-B14F-4D97-AF65-F5344CB8AC3E}">
        <p14:creationId xmlns:p14="http://schemas.microsoft.com/office/powerpoint/2010/main" val="2626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Group Agreement cont.</a:t>
            </a:r>
            <a:endParaRPr lang="en-US" sz="3200" dirty="0"/>
          </a:p>
        </p:txBody>
      </p:sp>
      <p:sp>
        <p:nvSpPr>
          <p:cNvPr id="4" name="Oval 3"/>
          <p:cNvSpPr/>
          <p:nvPr/>
        </p:nvSpPr>
        <p:spPr>
          <a:xfrm>
            <a:off x="914400" y="1219200"/>
            <a:ext cx="6858000" cy="43434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2197800"/>
            <a:ext cx="1776920" cy="1184614"/>
          </a:xfrm>
          <a:prstGeom prst="rect">
            <a:avLst/>
          </a:prstGeom>
          <a:ln w="66675" cmpd="sng">
            <a:solidFill>
              <a:schemeClr val="accent1"/>
            </a:solidFill>
          </a:ln>
        </p:spPr>
      </p:pic>
      <p:pic>
        <p:nvPicPr>
          <p:cNvPr id="6"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1752600"/>
            <a:ext cx="380768" cy="1018142"/>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1200" y="2403002"/>
            <a:ext cx="387176" cy="85034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6747" y="4140549"/>
            <a:ext cx="354610" cy="853958"/>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77000" y="3382414"/>
            <a:ext cx="322044" cy="875669"/>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98469" y="4118838"/>
            <a:ext cx="466782" cy="875669"/>
          </a:xfrm>
          <a:prstGeom prst="rect">
            <a:avLst/>
          </a:prstGeom>
        </p:spPr>
      </p:pic>
      <p:sp>
        <p:nvSpPr>
          <p:cNvPr id="13" name="TextBox 12"/>
          <p:cNvSpPr txBox="1"/>
          <p:nvPr/>
        </p:nvSpPr>
        <p:spPr>
          <a:xfrm>
            <a:off x="1371600" y="5715000"/>
            <a:ext cx="6400800" cy="923330"/>
          </a:xfrm>
          <a:prstGeom prst="rect">
            <a:avLst/>
          </a:prstGeom>
          <a:noFill/>
        </p:spPr>
        <p:txBody>
          <a:bodyPr wrap="square" rtlCol="0">
            <a:spAutoFit/>
          </a:bodyPr>
          <a:lstStyle/>
          <a:p>
            <a:pPr marL="285750" lvl="0" indent="-285750">
              <a:buFont typeface="Arial" pitchFamily="34" charset="0"/>
              <a:buChar char="•"/>
            </a:pPr>
            <a:r>
              <a:rPr lang="en-US" dirty="0" smtClean="0"/>
              <a:t>Everyone involved suggests </a:t>
            </a:r>
            <a:r>
              <a:rPr lang="en-US" dirty="0"/>
              <a:t>who they want to be able to see the </a:t>
            </a:r>
            <a:r>
              <a:rPr lang="en-US" dirty="0" smtClean="0"/>
              <a:t>photo, and </a:t>
            </a:r>
            <a:r>
              <a:rPr lang="en-US" dirty="0"/>
              <a:t>they can choose </a:t>
            </a:r>
            <a:r>
              <a:rPr lang="en-US" dirty="0" smtClean="0"/>
              <a:t>people </a:t>
            </a:r>
            <a:r>
              <a:rPr lang="en-US" dirty="0"/>
              <a:t>from </a:t>
            </a:r>
            <a:r>
              <a:rPr lang="en-US" dirty="0" smtClean="0"/>
              <a:t>the other tagged user’s </a:t>
            </a:r>
            <a:r>
              <a:rPr lang="en-US" dirty="0"/>
              <a:t>friends </a:t>
            </a:r>
            <a:r>
              <a:rPr lang="en-US" dirty="0" smtClean="0"/>
              <a:t>lists who </a:t>
            </a:r>
            <a:r>
              <a:rPr lang="en-US" dirty="0"/>
              <a:t>they do not want to see the photo.</a:t>
            </a:r>
          </a:p>
        </p:txBody>
      </p:sp>
      <p:sp>
        <p:nvSpPr>
          <p:cNvPr id="14" name="TextBox 13"/>
          <p:cNvSpPr txBox="1"/>
          <p:nvPr/>
        </p:nvSpPr>
        <p:spPr>
          <a:xfrm>
            <a:off x="304800" y="1752599"/>
            <a:ext cx="1410514" cy="307777"/>
          </a:xfrm>
          <a:prstGeom prst="rect">
            <a:avLst/>
          </a:prstGeom>
          <a:noFill/>
        </p:spPr>
        <p:txBody>
          <a:bodyPr wrap="none" rtlCol="0">
            <a:spAutoFit/>
          </a:bodyPr>
          <a:lstStyle/>
          <a:p>
            <a:r>
              <a:rPr lang="en-US" sz="1400" dirty="0" smtClean="0"/>
              <a:t>Negotiation area</a:t>
            </a:r>
            <a:endParaRPr lang="en-US" sz="1400" dirty="0"/>
          </a:p>
        </p:txBody>
      </p:sp>
    </p:spTree>
    <p:extLst>
      <p:ext uri="{BB962C8B-B14F-4D97-AF65-F5344CB8AC3E}">
        <p14:creationId xmlns:p14="http://schemas.microsoft.com/office/powerpoint/2010/main" val="109125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6" presetClass="entr" presetSubtype="16" fill="hold" nodeType="afterEffect">
                                  <p:stCondLst>
                                    <p:cond delay="100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16" presetClass="entr" presetSubtype="21"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250"/>
                                        <p:tgtEl>
                                          <p:spTgt spid="7"/>
                                        </p:tgtEl>
                                      </p:cBhvr>
                                    </p:animEffect>
                                  </p:childTnLst>
                                </p:cTn>
                              </p:par>
                            </p:childTnLst>
                          </p:cTn>
                        </p:par>
                        <p:par>
                          <p:cTn id="29" fill="hold">
                            <p:stCondLst>
                              <p:cond delay="1250"/>
                            </p:stCondLst>
                            <p:childTnLst>
                              <p:par>
                                <p:cTn id="30" presetID="16" presetClass="entr" presetSubtype="21"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250"/>
                                        <p:tgtEl>
                                          <p:spTgt spid="9"/>
                                        </p:tgtEl>
                                      </p:cBhvr>
                                    </p:animEffect>
                                  </p:childTnLst>
                                </p:cTn>
                              </p:par>
                            </p:childTnLst>
                          </p:cTn>
                        </p:par>
                        <p:par>
                          <p:cTn id="33" fill="hold">
                            <p:stCondLst>
                              <p:cond delay="1500"/>
                            </p:stCondLst>
                            <p:childTnLst>
                              <p:par>
                                <p:cTn id="34" presetID="16" presetClass="entr" presetSubtype="21"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arn(inVertical)">
                                      <p:cBhvr>
                                        <p:cTn id="36" dur="250"/>
                                        <p:tgtEl>
                                          <p:spTgt spid="8"/>
                                        </p:tgtEl>
                                      </p:cBhvr>
                                    </p:animEffect>
                                  </p:childTnLst>
                                </p:cTn>
                              </p:par>
                            </p:childTnLst>
                          </p:cTn>
                        </p:par>
                        <p:par>
                          <p:cTn id="37" fill="hold">
                            <p:stCondLst>
                              <p:cond delay="1750"/>
                            </p:stCondLst>
                            <p:childTnLst>
                              <p:par>
                                <p:cTn id="38" presetID="16" presetClass="entr" presetSubtype="21"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arn(inVertical)">
                                      <p:cBhvr>
                                        <p:cTn id="40"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Group Agreement cont.</a:t>
            </a:r>
            <a:endParaRPr lang="en-US" sz="3200" dirty="0"/>
          </a:p>
        </p:txBody>
      </p:sp>
      <p:sp>
        <p:nvSpPr>
          <p:cNvPr id="4" name="Oval 3"/>
          <p:cNvSpPr/>
          <p:nvPr/>
        </p:nvSpPr>
        <p:spPr>
          <a:xfrm>
            <a:off x="838200" y="1371600"/>
            <a:ext cx="6858000" cy="43434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71600" y="5791200"/>
            <a:ext cx="6629400" cy="923330"/>
          </a:xfrm>
          <a:prstGeom prst="rect">
            <a:avLst/>
          </a:prstGeom>
          <a:noFill/>
        </p:spPr>
        <p:txBody>
          <a:bodyPr wrap="square" rtlCol="0">
            <a:spAutoFit/>
          </a:bodyPr>
          <a:lstStyle/>
          <a:p>
            <a:pPr marL="285750" indent="-285750">
              <a:buFont typeface="Arial" pitchFamily="34" charset="0"/>
              <a:buChar char="•"/>
            </a:pPr>
            <a:r>
              <a:rPr lang="en-US" dirty="0" smtClean="0"/>
              <a:t>Before the photo is truly uploaded to Facebook, everyone involved in the negotiation area must agree to the terms set by the group. If not, then the photo is not uploaded.</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3689" y="2273930"/>
            <a:ext cx="1776920" cy="1184614"/>
          </a:xfrm>
          <a:prstGeom prst="rect">
            <a:avLst/>
          </a:prstGeom>
          <a:ln w="66675" cmpd="sng">
            <a:solidFill>
              <a:schemeClr val="accent1"/>
            </a:solidFill>
          </a:ln>
        </p:spPr>
      </p:pic>
      <p:pic>
        <p:nvPicPr>
          <p:cNvPr id="7"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2089" y="1828730"/>
            <a:ext cx="380768" cy="101814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3238" y="2574337"/>
            <a:ext cx="387176" cy="85034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87636" y="4216679"/>
            <a:ext cx="354610" cy="853958"/>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47889" y="3458544"/>
            <a:ext cx="322044" cy="875669"/>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32531" y="4334213"/>
            <a:ext cx="466782" cy="875669"/>
          </a:xfrm>
          <a:prstGeom prst="rect">
            <a:avLst/>
          </a:prstGeom>
        </p:spPr>
      </p:pic>
      <p:sp>
        <p:nvSpPr>
          <p:cNvPr id="12" name="Rounded Rectangular Callout 11"/>
          <p:cNvSpPr/>
          <p:nvPr/>
        </p:nvSpPr>
        <p:spPr>
          <a:xfrm>
            <a:off x="1524000" y="1458869"/>
            <a:ext cx="1440941" cy="87893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Is my family allowed to see this picture?</a:t>
            </a:r>
            <a:endParaRPr lang="en-US" sz="1400" dirty="0"/>
          </a:p>
        </p:txBody>
      </p:sp>
      <p:sp>
        <p:nvSpPr>
          <p:cNvPr id="13" name="Rounded Rectangular Callout 12"/>
          <p:cNvSpPr/>
          <p:nvPr/>
        </p:nvSpPr>
        <p:spPr>
          <a:xfrm>
            <a:off x="5638801" y="1192169"/>
            <a:ext cx="1066800" cy="5334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 don’t see why not.</a:t>
            </a:r>
            <a:endParaRPr lang="en-US" sz="1400" dirty="0"/>
          </a:p>
        </p:txBody>
      </p:sp>
      <p:sp>
        <p:nvSpPr>
          <p:cNvPr id="14" name="Rounded Rectangular Callout 13"/>
          <p:cNvSpPr/>
          <p:nvPr/>
        </p:nvSpPr>
        <p:spPr>
          <a:xfrm>
            <a:off x="6265807" y="2809825"/>
            <a:ext cx="1049393" cy="51118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Go for it.</a:t>
            </a:r>
            <a:endParaRPr lang="en-US" sz="1400" dirty="0"/>
          </a:p>
        </p:txBody>
      </p:sp>
      <p:sp>
        <p:nvSpPr>
          <p:cNvPr id="15" name="Rounded Rectangular Callout 14"/>
          <p:cNvSpPr/>
          <p:nvPr/>
        </p:nvSpPr>
        <p:spPr>
          <a:xfrm>
            <a:off x="4902042" y="3693917"/>
            <a:ext cx="994542" cy="49106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Sure.</a:t>
            </a:r>
            <a:endParaRPr lang="en-US" sz="1400" dirty="0"/>
          </a:p>
        </p:txBody>
      </p:sp>
      <p:sp>
        <p:nvSpPr>
          <p:cNvPr id="16" name="Rounded Rectangular Callout 15"/>
          <p:cNvSpPr/>
          <p:nvPr/>
        </p:nvSpPr>
        <p:spPr>
          <a:xfrm>
            <a:off x="2430329" y="3604649"/>
            <a:ext cx="1069223" cy="50385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Not a problem.</a:t>
            </a:r>
            <a:endParaRPr lang="en-US" sz="1400" dirty="0"/>
          </a:p>
        </p:txBody>
      </p:sp>
    </p:spTree>
    <p:extLst>
      <p:ext uri="{BB962C8B-B14F-4D97-AF65-F5344CB8AC3E}">
        <p14:creationId xmlns:p14="http://schemas.microsoft.com/office/powerpoint/2010/main" val="67681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6"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par>
                          <p:cTn id="12" fill="hold">
                            <p:stCondLst>
                              <p:cond delay="3000"/>
                            </p:stCondLst>
                            <p:childTnLst>
                              <p:par>
                                <p:cTn id="13" presetID="42"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42"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par>
                          <p:cTn id="37" fill="hold">
                            <p:stCondLst>
                              <p:cond delay="2000"/>
                            </p:stCondLst>
                            <p:childTnLst>
                              <p:par>
                                <p:cTn id="38" presetID="42" presetClass="entr" presetSubtype="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randombar(horizontal)">
                                      <p:cBhvr>
                                        <p:cTn id="47" dur="500"/>
                                        <p:tgtEl>
                                          <p:spTgt spid="12"/>
                                        </p:tgtEl>
                                      </p:cBhvr>
                                    </p:animEffect>
                                  </p:childTnLst>
                                </p:cTn>
                              </p:par>
                            </p:childTnLst>
                          </p:cTn>
                        </p:par>
                        <p:par>
                          <p:cTn id="48" fill="hold">
                            <p:stCondLst>
                              <p:cond delay="500"/>
                            </p:stCondLst>
                            <p:childTnLst>
                              <p:par>
                                <p:cTn id="49" presetID="14" presetClass="entr" presetSubtype="10" fill="hold" grpId="0" nodeType="afterEffect">
                                  <p:stCondLst>
                                    <p:cond delay="1000"/>
                                  </p:stCondLst>
                                  <p:childTnLst>
                                    <p:set>
                                      <p:cBhvr>
                                        <p:cTn id="50" dur="1" fill="hold">
                                          <p:stCondLst>
                                            <p:cond delay="0"/>
                                          </p:stCondLst>
                                        </p:cTn>
                                        <p:tgtEl>
                                          <p:spTgt spid="15"/>
                                        </p:tgtEl>
                                        <p:attrNameLst>
                                          <p:attrName>style.visibility</p:attrName>
                                        </p:attrNameLst>
                                      </p:cBhvr>
                                      <p:to>
                                        <p:strVal val="visible"/>
                                      </p:to>
                                    </p:set>
                                    <p:animEffect transition="in" filter="randombar(horizontal)">
                                      <p:cBhvr>
                                        <p:cTn id="51" dur="500"/>
                                        <p:tgtEl>
                                          <p:spTgt spid="15"/>
                                        </p:tgtEl>
                                      </p:cBhvr>
                                    </p:animEffect>
                                  </p:childTnLst>
                                </p:cTn>
                              </p:par>
                            </p:childTnLst>
                          </p:cTn>
                        </p:par>
                        <p:par>
                          <p:cTn id="52" fill="hold">
                            <p:stCondLst>
                              <p:cond delay="2000"/>
                            </p:stCondLst>
                            <p:childTnLst>
                              <p:par>
                                <p:cTn id="53" presetID="14" presetClass="entr" presetSubtype="10" fill="hold" grpId="0" nodeType="afterEffect">
                                  <p:stCondLst>
                                    <p:cond delay="500"/>
                                  </p:stCondLst>
                                  <p:childTnLst>
                                    <p:set>
                                      <p:cBhvr>
                                        <p:cTn id="54" dur="1" fill="hold">
                                          <p:stCondLst>
                                            <p:cond delay="0"/>
                                          </p:stCondLst>
                                        </p:cTn>
                                        <p:tgtEl>
                                          <p:spTgt spid="13"/>
                                        </p:tgtEl>
                                        <p:attrNameLst>
                                          <p:attrName>style.visibility</p:attrName>
                                        </p:attrNameLst>
                                      </p:cBhvr>
                                      <p:to>
                                        <p:strVal val="visible"/>
                                      </p:to>
                                    </p:set>
                                    <p:animEffect transition="in" filter="randombar(horizontal)">
                                      <p:cBhvr>
                                        <p:cTn id="55" dur="500"/>
                                        <p:tgtEl>
                                          <p:spTgt spid="13"/>
                                        </p:tgtEl>
                                      </p:cBhvr>
                                    </p:animEffect>
                                  </p:childTnLst>
                                </p:cTn>
                              </p:par>
                            </p:childTnLst>
                          </p:cTn>
                        </p:par>
                        <p:par>
                          <p:cTn id="56" fill="hold">
                            <p:stCondLst>
                              <p:cond delay="3000"/>
                            </p:stCondLst>
                            <p:childTnLst>
                              <p:par>
                                <p:cTn id="57" presetID="14" presetClass="entr" presetSubtype="10" fill="hold" grpId="0" nodeType="afterEffect">
                                  <p:stCondLst>
                                    <p:cond delay="500"/>
                                  </p:stCondLst>
                                  <p:childTnLst>
                                    <p:set>
                                      <p:cBhvr>
                                        <p:cTn id="58" dur="1" fill="hold">
                                          <p:stCondLst>
                                            <p:cond delay="0"/>
                                          </p:stCondLst>
                                        </p:cTn>
                                        <p:tgtEl>
                                          <p:spTgt spid="16"/>
                                        </p:tgtEl>
                                        <p:attrNameLst>
                                          <p:attrName>style.visibility</p:attrName>
                                        </p:attrNameLst>
                                      </p:cBhvr>
                                      <p:to>
                                        <p:strVal val="visible"/>
                                      </p:to>
                                    </p:set>
                                    <p:animEffect transition="in" filter="randombar(horizontal)">
                                      <p:cBhvr>
                                        <p:cTn id="59" dur="500"/>
                                        <p:tgtEl>
                                          <p:spTgt spid="16"/>
                                        </p:tgtEl>
                                      </p:cBhvr>
                                    </p:animEffect>
                                  </p:childTnLst>
                                </p:cTn>
                              </p:par>
                            </p:childTnLst>
                          </p:cTn>
                        </p:par>
                        <p:par>
                          <p:cTn id="60" fill="hold">
                            <p:stCondLst>
                              <p:cond delay="4000"/>
                            </p:stCondLst>
                            <p:childTnLst>
                              <p:par>
                                <p:cTn id="61" presetID="14" presetClass="entr" presetSubtype="10" fill="hold" grpId="0" nodeType="afterEffect">
                                  <p:stCondLst>
                                    <p:cond delay="500"/>
                                  </p:stCondLst>
                                  <p:childTnLst>
                                    <p:set>
                                      <p:cBhvr>
                                        <p:cTn id="62" dur="1" fill="hold">
                                          <p:stCondLst>
                                            <p:cond delay="0"/>
                                          </p:stCondLst>
                                        </p:cTn>
                                        <p:tgtEl>
                                          <p:spTgt spid="14"/>
                                        </p:tgtEl>
                                        <p:attrNameLst>
                                          <p:attrName>style.visibility</p:attrName>
                                        </p:attrNameLst>
                                      </p:cBhvr>
                                      <p:to>
                                        <p:strVal val="visible"/>
                                      </p:to>
                                    </p:set>
                                    <p:animEffect transition="in" filter="randombar(horizontal)">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idx="1"/>
          </p:nvPr>
        </p:nvSpPr>
        <p:spPr/>
        <p:txBody>
          <a:bodyPr/>
          <a:lstStyle/>
          <a:p>
            <a:r>
              <a:rPr lang="en-US" dirty="0" smtClean="0"/>
              <a:t>Please copy this answer number into the answer box for question 1, then continue on with the rest of the survey.</a:t>
            </a:r>
          </a:p>
          <a:p>
            <a:endParaRPr lang="en-US" dirty="0"/>
          </a:p>
          <a:p>
            <a:r>
              <a:rPr lang="en-US" dirty="0" smtClean="0"/>
              <a:t>Answer: 4626</a:t>
            </a:r>
            <a:endParaRPr lang="en-US" dirty="0"/>
          </a:p>
        </p:txBody>
      </p:sp>
    </p:spTree>
    <p:extLst>
      <p:ext uri="{BB962C8B-B14F-4D97-AF65-F5344CB8AC3E}">
        <p14:creationId xmlns:p14="http://schemas.microsoft.com/office/powerpoint/2010/main" val="21001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Minimal Collaboration</a:t>
            </a:r>
            <a:endParaRPr lang="en-US" sz="4000" dirty="0"/>
          </a:p>
        </p:txBody>
      </p:sp>
      <p:sp>
        <p:nvSpPr>
          <p:cNvPr id="3" name="Subtitle 2"/>
          <p:cNvSpPr>
            <a:spLocks noGrp="1"/>
          </p:cNvSpPr>
          <p:nvPr>
            <p:ph type="subTitle" idx="1"/>
          </p:nvPr>
        </p:nvSpPr>
        <p:spPr/>
        <p:txBody>
          <a:bodyPr>
            <a:normAutofit/>
          </a:bodyPr>
          <a:lstStyle/>
          <a:p>
            <a:r>
              <a:rPr lang="en-US" sz="3200" dirty="0" smtClean="0"/>
              <a:t>Censor Bar Feature</a:t>
            </a:r>
            <a:endParaRPr lang="en-US" sz="3200" dirty="0"/>
          </a:p>
        </p:txBody>
      </p:sp>
    </p:spTree>
    <p:extLst>
      <p:ext uri="{BB962C8B-B14F-4D97-AF65-F5344CB8AC3E}">
        <p14:creationId xmlns:p14="http://schemas.microsoft.com/office/powerpoint/2010/main" val="96276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Censor Bar Feature</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209800"/>
            <a:ext cx="997415" cy="2667000"/>
          </a:xfrm>
        </p:spPr>
      </p:pic>
      <p:sp>
        <p:nvSpPr>
          <p:cNvPr id="5" name="TextBox 4"/>
          <p:cNvSpPr txBox="1"/>
          <p:nvPr/>
        </p:nvSpPr>
        <p:spPr>
          <a:xfrm>
            <a:off x="2134501" y="5297269"/>
            <a:ext cx="3933895" cy="646331"/>
          </a:xfrm>
          <a:prstGeom prst="rect">
            <a:avLst/>
          </a:prstGeom>
          <a:noFill/>
        </p:spPr>
        <p:txBody>
          <a:bodyPr wrap="square" rtlCol="0">
            <a:spAutoFit/>
          </a:bodyPr>
          <a:lstStyle/>
          <a:p>
            <a:pPr marL="285750" indent="-285750">
              <a:buFont typeface="Arial" pitchFamily="34" charset="0"/>
              <a:buChar char="•"/>
            </a:pPr>
            <a:r>
              <a:rPr lang="en-US" dirty="0" smtClean="0"/>
              <a:t>Mary uploads a photo to a social networking website.</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8209" y="3392973"/>
            <a:ext cx="2136875" cy="70881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6213" y="3230915"/>
            <a:ext cx="4391996" cy="1066800"/>
          </a:xfrm>
          <a:prstGeom prst="rect">
            <a:avLst/>
          </a:prstGeom>
        </p:spPr>
      </p:pic>
      <p:sp>
        <p:nvSpPr>
          <p:cNvPr id="9" name="TextBox 8"/>
          <p:cNvSpPr txBox="1"/>
          <p:nvPr/>
        </p:nvSpPr>
        <p:spPr>
          <a:xfrm>
            <a:off x="2979165" y="3205340"/>
            <a:ext cx="1314912" cy="276999"/>
          </a:xfrm>
          <a:prstGeom prst="rect">
            <a:avLst/>
          </a:prstGeom>
          <a:noFill/>
        </p:spPr>
        <p:txBody>
          <a:bodyPr wrap="none" rtlCol="0">
            <a:spAutoFit/>
          </a:bodyPr>
          <a:lstStyle/>
          <a:p>
            <a:r>
              <a:rPr lang="en-US" sz="1200" dirty="0" smtClean="0"/>
              <a:t>A photo of friends</a:t>
            </a:r>
            <a:endParaRPr lang="en-US" sz="1200" dirty="0"/>
          </a:p>
        </p:txBody>
      </p:sp>
      <p:sp>
        <p:nvSpPr>
          <p:cNvPr id="10" name="TextBox 9"/>
          <p:cNvSpPr txBox="1"/>
          <p:nvPr/>
        </p:nvSpPr>
        <p:spPr>
          <a:xfrm>
            <a:off x="1066800" y="4904601"/>
            <a:ext cx="512448" cy="276999"/>
          </a:xfrm>
          <a:prstGeom prst="rect">
            <a:avLst/>
          </a:prstGeom>
          <a:noFill/>
        </p:spPr>
        <p:txBody>
          <a:bodyPr wrap="none" rtlCol="0">
            <a:spAutoFit/>
          </a:bodyPr>
          <a:lstStyle/>
          <a:p>
            <a:r>
              <a:rPr lang="en-US" sz="1200" dirty="0" smtClean="0"/>
              <a:t>Mary</a:t>
            </a:r>
            <a:endParaRPr lang="en-US" sz="1200" dirty="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1981200"/>
            <a:ext cx="1726660" cy="1151107"/>
          </a:xfrm>
          <a:prstGeom prst="rect">
            <a:avLst/>
          </a:prstGeom>
          <a:ln w="66675" cmpd="sng">
            <a:solidFill>
              <a:schemeClr val="accent1"/>
            </a:solidFill>
          </a:ln>
        </p:spPr>
      </p:pic>
    </p:spTree>
    <p:extLst>
      <p:ext uri="{BB962C8B-B14F-4D97-AF65-F5344CB8AC3E}">
        <p14:creationId xmlns:p14="http://schemas.microsoft.com/office/powerpoint/2010/main" val="414159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anim calcmode="lin" valueType="num">
                                      <p:cBhvr>
                                        <p:cTn id="18" dur="1500" fill="hold"/>
                                        <p:tgtEl>
                                          <p:spTgt spid="3"/>
                                        </p:tgtEl>
                                        <p:attrNameLst>
                                          <p:attrName>ppt_x</p:attrName>
                                        </p:attrNameLst>
                                      </p:cBhvr>
                                      <p:tavLst>
                                        <p:tav tm="0">
                                          <p:val>
                                            <p:strVal val="#ppt_x"/>
                                          </p:val>
                                        </p:tav>
                                        <p:tav tm="100000">
                                          <p:val>
                                            <p:strVal val="#ppt_x"/>
                                          </p:val>
                                        </p:tav>
                                      </p:tavLst>
                                    </p:anim>
                                    <p:anim calcmode="lin" valueType="num">
                                      <p:cBhvr>
                                        <p:cTn id="19" dur="15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par>
                          <p:cTn id="24" fill="hold">
                            <p:stCondLst>
                              <p:cond delay="4500"/>
                            </p:stCondLst>
                            <p:childTnLst>
                              <p:par>
                                <p:cTn id="25" presetID="6" presetClass="entr" presetSubtype="16"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par>
                          <p:cTn id="28" fill="hold">
                            <p:stCondLst>
                              <p:cond delay="6500"/>
                            </p:stCondLst>
                            <p:childTnLst>
                              <p:par>
                                <p:cTn id="29" presetID="6"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Censor Bar </a:t>
            </a:r>
            <a:r>
              <a:rPr lang="en-US" sz="4000" dirty="0" smtClean="0"/>
              <a:t>Feature cont.</a:t>
            </a:r>
            <a:endParaRPr lang="en-US"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133599"/>
            <a:ext cx="940420" cy="25146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20502" y="1664260"/>
            <a:ext cx="387176" cy="85034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22649" y="3611621"/>
            <a:ext cx="354610" cy="85395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3020" y="5486400"/>
            <a:ext cx="394413" cy="89738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45252" y="2514600"/>
            <a:ext cx="322044" cy="875669"/>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01490" y="4800600"/>
            <a:ext cx="466782" cy="875669"/>
          </a:xfrm>
          <a:prstGeom prst="rect">
            <a:avLst/>
          </a:prstGeom>
        </p:spPr>
      </p:pic>
      <p:cxnSp>
        <p:nvCxnSpPr>
          <p:cNvPr id="12" name="Curved Connector 11"/>
          <p:cNvCxnSpPr/>
          <p:nvPr/>
        </p:nvCxnSpPr>
        <p:spPr>
          <a:xfrm rot="10800000" flipV="1">
            <a:off x="5181600" y="2133600"/>
            <a:ext cx="1295400" cy="69794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rot="10800000">
            <a:off x="5257624" y="3657600"/>
            <a:ext cx="1456466" cy="3810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urved Connector 15"/>
          <p:cNvCxnSpPr/>
          <p:nvPr/>
        </p:nvCxnSpPr>
        <p:spPr>
          <a:xfrm rot="10800000" flipV="1">
            <a:off x="5257624" y="2952434"/>
            <a:ext cx="1981376" cy="247966"/>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0800000">
            <a:off x="4800600" y="4038601"/>
            <a:ext cx="2286000" cy="1066801"/>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16200000" flipV="1">
            <a:off x="4400866" y="4133535"/>
            <a:ext cx="1561469" cy="1523999"/>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430868" y="5271829"/>
            <a:ext cx="2971800" cy="646331"/>
          </a:xfrm>
          <a:prstGeom prst="rect">
            <a:avLst/>
          </a:prstGeom>
          <a:noFill/>
        </p:spPr>
        <p:txBody>
          <a:bodyPr wrap="square" rtlCol="0">
            <a:spAutoFit/>
          </a:bodyPr>
          <a:lstStyle/>
          <a:p>
            <a:pPr marL="285750" indent="-285750">
              <a:buFont typeface="Arial" pitchFamily="34" charset="0"/>
              <a:buChar char="•"/>
            </a:pPr>
            <a:r>
              <a:rPr lang="en-US" dirty="0" smtClean="0"/>
              <a:t>Mary tags her friends in the photo.</a:t>
            </a:r>
            <a:endParaRPr lang="en-US" dirty="0"/>
          </a:p>
        </p:txBody>
      </p:sp>
      <p:pic>
        <p:nvPicPr>
          <p:cNvPr id="29" name="Picture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52600" y="2978025"/>
            <a:ext cx="1371600" cy="533700"/>
          </a:xfrm>
          <a:prstGeom prst="rect">
            <a:avLst/>
          </a:prstGeom>
        </p:spPr>
      </p:pic>
      <p:sp>
        <p:nvSpPr>
          <p:cNvPr id="3" name="TextBox 2"/>
          <p:cNvSpPr txBox="1"/>
          <p:nvPr/>
        </p:nvSpPr>
        <p:spPr>
          <a:xfrm>
            <a:off x="958957" y="4757034"/>
            <a:ext cx="512448" cy="276999"/>
          </a:xfrm>
          <a:prstGeom prst="rect">
            <a:avLst/>
          </a:prstGeom>
          <a:noFill/>
        </p:spPr>
        <p:txBody>
          <a:bodyPr wrap="none" rtlCol="0">
            <a:spAutoFit/>
          </a:bodyPr>
          <a:lstStyle/>
          <a:p>
            <a:r>
              <a:rPr lang="en-US" sz="1200" dirty="0" smtClean="0"/>
              <a:t>Mary</a:t>
            </a:r>
            <a:endParaRPr lang="en-US" sz="1200" dirty="0"/>
          </a:p>
        </p:txBody>
      </p:sp>
      <p:sp>
        <p:nvSpPr>
          <p:cNvPr id="11" name="TextBox 10"/>
          <p:cNvSpPr txBox="1"/>
          <p:nvPr/>
        </p:nvSpPr>
        <p:spPr>
          <a:xfrm>
            <a:off x="3124200" y="2205570"/>
            <a:ext cx="1457579" cy="276999"/>
          </a:xfrm>
          <a:prstGeom prst="rect">
            <a:avLst/>
          </a:prstGeom>
          <a:noFill/>
        </p:spPr>
        <p:txBody>
          <a:bodyPr wrap="none" rtlCol="0">
            <a:spAutoFit/>
          </a:bodyPr>
          <a:lstStyle/>
          <a:p>
            <a:r>
              <a:rPr lang="en-US" sz="1200" dirty="0" smtClean="0"/>
              <a:t>The photo of friends</a:t>
            </a:r>
            <a:endParaRPr lang="en-US" sz="1200" dirty="0"/>
          </a:p>
        </p:txBody>
      </p:sp>
      <p:sp>
        <p:nvSpPr>
          <p:cNvPr id="13" name="TextBox 12"/>
          <p:cNvSpPr txBox="1"/>
          <p:nvPr/>
        </p:nvSpPr>
        <p:spPr>
          <a:xfrm>
            <a:off x="6222545" y="1236133"/>
            <a:ext cx="1228413" cy="307777"/>
          </a:xfrm>
          <a:prstGeom prst="rect">
            <a:avLst/>
          </a:prstGeom>
          <a:noFill/>
        </p:spPr>
        <p:txBody>
          <a:bodyPr wrap="none" rtlCol="0">
            <a:spAutoFit/>
          </a:bodyPr>
          <a:lstStyle/>
          <a:p>
            <a:r>
              <a:rPr lang="en-US" sz="1400" dirty="0" smtClean="0"/>
              <a:t>Mary’s friends</a:t>
            </a:r>
            <a:endParaRPr lang="en-US" sz="1400" dirty="0"/>
          </a:p>
        </p:txBody>
      </p:sp>
      <p:pic>
        <p:nvPicPr>
          <p:cNvPr id="21" name="Pictur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24200" y="2652568"/>
            <a:ext cx="1776920" cy="1184614"/>
          </a:xfrm>
          <a:prstGeom prst="rect">
            <a:avLst/>
          </a:prstGeom>
          <a:ln w="66675" cmpd="sng">
            <a:solidFill>
              <a:schemeClr val="accent1"/>
            </a:solidFill>
          </a:ln>
        </p:spPr>
      </p:pic>
    </p:spTree>
    <p:extLst>
      <p:ext uri="{BB962C8B-B14F-4D97-AF65-F5344CB8AC3E}">
        <p14:creationId xmlns:p14="http://schemas.microsoft.com/office/powerpoint/2010/main" val="72471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circle(in)">
                                      <p:cBhvr>
                                        <p:cTn id="17" dur="2000"/>
                                        <p:tgtEl>
                                          <p:spTgt spid="21"/>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childTnLst>
                                </p:cTn>
                              </p:par>
                            </p:childTnLst>
                          </p:cTn>
                        </p:par>
                        <p:par>
                          <p:cTn id="22" fill="hold">
                            <p:stCondLst>
                              <p:cond delay="5000"/>
                            </p:stCondLst>
                            <p:childTnLst>
                              <p:par>
                                <p:cTn id="23" presetID="10" presetClass="entr" presetSubtype="0" fill="hold" nodeType="after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fade">
                                      <p:cBhvr>
                                        <p:cTn id="25" dur="1000"/>
                                        <p:tgtEl>
                                          <p:spTgt spid="13">
                                            <p:txEl>
                                              <p:pRg st="0" end="0"/>
                                            </p:txEl>
                                          </p:spTgt>
                                        </p:tgtEl>
                                      </p:cBhvr>
                                    </p:animEffect>
                                  </p:childTnLst>
                                </p:cTn>
                              </p:par>
                            </p:childTnLst>
                          </p:cTn>
                        </p:par>
                        <p:par>
                          <p:cTn id="26" fill="hold">
                            <p:stCondLst>
                              <p:cond delay="6000"/>
                            </p:stCondLst>
                            <p:childTnLst>
                              <p:par>
                                <p:cTn id="27" presetID="16" presetClass="entr" presetSubtype="21"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250"/>
                                        <p:tgtEl>
                                          <p:spTgt spid="6"/>
                                        </p:tgtEl>
                                      </p:cBhvr>
                                    </p:animEffect>
                                  </p:childTnLst>
                                </p:cTn>
                              </p:par>
                            </p:childTnLst>
                          </p:cTn>
                        </p:par>
                        <p:par>
                          <p:cTn id="30" fill="hold">
                            <p:stCondLst>
                              <p:cond delay="6250"/>
                            </p:stCondLst>
                            <p:childTnLst>
                              <p:par>
                                <p:cTn id="31" presetID="16" presetClass="entr" presetSubtype="21"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250"/>
                                        <p:tgtEl>
                                          <p:spTgt spid="9"/>
                                        </p:tgtEl>
                                      </p:cBhvr>
                                    </p:animEffect>
                                  </p:childTnLst>
                                </p:cTn>
                              </p:par>
                            </p:childTnLst>
                          </p:cTn>
                        </p:par>
                        <p:par>
                          <p:cTn id="34" fill="hold">
                            <p:stCondLst>
                              <p:cond delay="6500"/>
                            </p:stCondLst>
                            <p:childTnLst>
                              <p:par>
                                <p:cTn id="35" presetID="16" presetClass="entr" presetSubtype="21"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250"/>
                                        <p:tgtEl>
                                          <p:spTgt spid="7"/>
                                        </p:tgtEl>
                                      </p:cBhvr>
                                    </p:animEffect>
                                  </p:childTnLst>
                                </p:cTn>
                              </p:par>
                            </p:childTnLst>
                          </p:cTn>
                        </p:par>
                        <p:par>
                          <p:cTn id="38" fill="hold">
                            <p:stCondLst>
                              <p:cond delay="6750"/>
                            </p:stCondLst>
                            <p:childTnLst>
                              <p:par>
                                <p:cTn id="39" presetID="16" presetClass="entr" presetSubtype="21"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250"/>
                                        <p:tgtEl>
                                          <p:spTgt spid="10"/>
                                        </p:tgtEl>
                                      </p:cBhvr>
                                    </p:animEffect>
                                  </p:childTnLst>
                                </p:cTn>
                              </p:par>
                            </p:childTnLst>
                          </p:cTn>
                        </p:par>
                        <p:par>
                          <p:cTn id="42" fill="hold">
                            <p:stCondLst>
                              <p:cond delay="7000"/>
                            </p:stCondLst>
                            <p:childTnLst>
                              <p:par>
                                <p:cTn id="43" presetID="16" presetClass="entr" presetSubtype="21"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250"/>
                                        <p:tgtEl>
                                          <p:spTgt spid="8"/>
                                        </p:tgtEl>
                                      </p:cBhvr>
                                    </p:animEffect>
                                  </p:childTnLst>
                                </p:cTn>
                              </p:par>
                            </p:childTnLst>
                          </p:cTn>
                        </p:par>
                        <p:par>
                          <p:cTn id="46" fill="hold">
                            <p:stCondLst>
                              <p:cond delay="7250"/>
                            </p:stCondLst>
                            <p:childTnLst>
                              <p:par>
                                <p:cTn id="47" presetID="14" presetClass="entr" presetSubtype="10"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randombar(horizontal)">
                                      <p:cBhvr>
                                        <p:cTn id="49" dur="1000"/>
                                        <p:tgtEl>
                                          <p:spTgt spid="29"/>
                                        </p:tgtEl>
                                      </p:cBhvr>
                                    </p:animEffect>
                                  </p:childTnLst>
                                </p:cTn>
                              </p:par>
                            </p:childTnLst>
                          </p:cTn>
                        </p:par>
                        <p:par>
                          <p:cTn id="50" fill="hold">
                            <p:stCondLst>
                              <p:cond delay="8250"/>
                            </p:stCondLst>
                            <p:childTnLst>
                              <p:par>
                                <p:cTn id="51" presetID="1" presetClass="entr" presetSubtype="0" fill="hold" nodeType="after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par>
                          <p:cTn id="53" fill="hold">
                            <p:stCondLst>
                              <p:cond delay="8250"/>
                            </p:stCondLst>
                            <p:childTnLst>
                              <p:par>
                                <p:cTn id="54" presetID="1" presetClass="entr" presetSubtype="0"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par>
                          <p:cTn id="56" fill="hold">
                            <p:stCondLst>
                              <p:cond delay="8250"/>
                            </p:stCondLst>
                            <p:childTnLst>
                              <p:par>
                                <p:cTn id="57" presetID="1"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par>
                          <p:cTn id="59" fill="hold">
                            <p:stCondLst>
                              <p:cond delay="8250"/>
                            </p:stCondLst>
                            <p:childTnLst>
                              <p:par>
                                <p:cTn id="60" presetID="1" presetClass="entr" presetSubtype="0"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childTnLst>
                                </p:cTn>
                              </p:par>
                            </p:childTnLst>
                          </p:cTn>
                        </p:par>
                        <p:par>
                          <p:cTn id="62" fill="hold">
                            <p:stCondLst>
                              <p:cond delay="8250"/>
                            </p:stCondLst>
                            <p:childTnLst>
                              <p:par>
                                <p:cTn id="63" presetID="1" presetClass="entr" presetSubtype="0" fill="hold" nodeType="after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Censor Bar Feature cont.</a:t>
            </a:r>
            <a:endParaRPr lang="en-US"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0499" y="2106543"/>
            <a:ext cx="859402" cy="2336800"/>
          </a:xfrm>
        </p:spPr>
      </p:pic>
      <p:sp>
        <p:nvSpPr>
          <p:cNvPr id="5" name="TextBox 4"/>
          <p:cNvSpPr txBox="1"/>
          <p:nvPr/>
        </p:nvSpPr>
        <p:spPr>
          <a:xfrm>
            <a:off x="2438400" y="5105400"/>
            <a:ext cx="3124200" cy="646331"/>
          </a:xfrm>
          <a:prstGeom prst="rect">
            <a:avLst/>
          </a:prstGeom>
          <a:noFill/>
        </p:spPr>
        <p:txBody>
          <a:bodyPr wrap="square" rtlCol="0">
            <a:spAutoFit/>
          </a:bodyPr>
          <a:lstStyle/>
          <a:p>
            <a:pPr marL="285750" indent="-285750">
              <a:buFont typeface="Arial" pitchFamily="34" charset="0"/>
              <a:buChar char="•"/>
            </a:pPr>
            <a:r>
              <a:rPr lang="en-US" dirty="0" smtClean="0"/>
              <a:t>Jake is notified that he was tagged in the photo.</a:t>
            </a:r>
            <a:endParaRPr lang="en-US" dirty="0"/>
          </a:p>
        </p:txBody>
      </p:sp>
      <p:sp>
        <p:nvSpPr>
          <p:cNvPr id="6" name="TextBox 5"/>
          <p:cNvSpPr txBox="1"/>
          <p:nvPr/>
        </p:nvSpPr>
        <p:spPr>
          <a:xfrm>
            <a:off x="1676400" y="1643969"/>
            <a:ext cx="457200" cy="923330"/>
          </a:xfrm>
          <a:prstGeom prst="rect">
            <a:avLst/>
          </a:prstGeom>
          <a:noFill/>
        </p:spPr>
        <p:txBody>
          <a:bodyPr wrap="square" rtlCol="0">
            <a:spAutoFit/>
          </a:bodyPr>
          <a:lstStyle/>
          <a:p>
            <a:r>
              <a:rPr lang="en-US" sz="5400" b="1" dirty="0" smtClean="0">
                <a:solidFill>
                  <a:srgbClr val="FF0000"/>
                </a:solidFill>
              </a:rPr>
              <a:t>!</a:t>
            </a:r>
            <a:endParaRPr lang="en-US" sz="5400" b="1" dirty="0">
              <a:solidFill>
                <a:srgbClr val="FF000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108200" y="2819400"/>
            <a:ext cx="3606800" cy="701717"/>
          </a:xfrm>
          <a:prstGeom prst="rect">
            <a:avLst/>
          </a:prstGeom>
        </p:spPr>
      </p:pic>
      <p:sp>
        <p:nvSpPr>
          <p:cNvPr id="3" name="TextBox 2"/>
          <p:cNvSpPr txBox="1"/>
          <p:nvPr/>
        </p:nvSpPr>
        <p:spPr>
          <a:xfrm>
            <a:off x="1410313" y="4572000"/>
            <a:ext cx="494687" cy="307777"/>
          </a:xfrm>
          <a:prstGeom prst="rect">
            <a:avLst/>
          </a:prstGeom>
          <a:noFill/>
        </p:spPr>
        <p:txBody>
          <a:bodyPr wrap="none" rtlCol="0">
            <a:spAutoFit/>
          </a:bodyPr>
          <a:lstStyle/>
          <a:p>
            <a:r>
              <a:rPr lang="en-US" sz="1400" dirty="0" smtClean="0"/>
              <a:t>Jake</a:t>
            </a:r>
            <a:endParaRPr lang="en-US" sz="1400" dirty="0"/>
          </a:p>
        </p:txBody>
      </p:sp>
      <p:sp>
        <p:nvSpPr>
          <p:cNvPr id="9" name="TextBox 8"/>
          <p:cNvSpPr txBox="1"/>
          <p:nvPr/>
        </p:nvSpPr>
        <p:spPr>
          <a:xfrm>
            <a:off x="5357084" y="2105634"/>
            <a:ext cx="3001656" cy="307777"/>
          </a:xfrm>
          <a:prstGeom prst="rect">
            <a:avLst/>
          </a:prstGeom>
          <a:noFill/>
        </p:spPr>
        <p:txBody>
          <a:bodyPr wrap="none" rtlCol="0">
            <a:spAutoFit/>
          </a:bodyPr>
          <a:lstStyle/>
          <a:p>
            <a:r>
              <a:rPr lang="en-US" sz="1400" dirty="0" smtClean="0"/>
              <a:t>The photo Jake was recently tagged in.</a:t>
            </a:r>
            <a:endParaRPr lang="en-US" sz="1400"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7052" y="2567299"/>
            <a:ext cx="2081719" cy="1387813"/>
          </a:xfrm>
          <a:prstGeom prst="rect">
            <a:avLst/>
          </a:prstGeom>
          <a:ln w="66675" cmpd="sng">
            <a:solidFill>
              <a:schemeClr val="accent1"/>
            </a:solidFill>
          </a:ln>
        </p:spPr>
      </p:pic>
    </p:spTree>
    <p:extLst>
      <p:ext uri="{BB962C8B-B14F-4D97-AF65-F5344CB8AC3E}">
        <p14:creationId xmlns:p14="http://schemas.microsoft.com/office/powerpoint/2010/main" val="260654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childTnLst>
                                </p:cTn>
                              </p:par>
                            </p:childTnLst>
                          </p:cTn>
                        </p:par>
                        <p:par>
                          <p:cTn id="22" fill="hold">
                            <p:stCondLst>
                              <p:cond delay="5000"/>
                            </p:stCondLst>
                            <p:childTnLst>
                              <p:par>
                                <p:cTn id="23" presetID="6" presetClass="entr" presetSubtype="16"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childTnLst>
                          </p:cTn>
                        </p:par>
                        <p:par>
                          <p:cTn id="26" fill="hold">
                            <p:stCondLst>
                              <p:cond delay="7000"/>
                            </p:stCondLst>
                            <p:childTnLst>
                              <p:par>
                                <p:cTn id="27" presetID="53" presetClass="entr" presetSubtype="16"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Censor Bar Feature cont.</a:t>
            </a:r>
            <a:endParaRPr lang="en-US"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2700" y="2784243"/>
            <a:ext cx="990600" cy="2693542"/>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2141707"/>
            <a:ext cx="3453319" cy="2302214"/>
          </a:xfrm>
          <a:prstGeom prst="rect">
            <a:avLst/>
          </a:prstGeom>
          <a:ln w="66675" cmpd="sng">
            <a:solidFill>
              <a:schemeClr val="accent1"/>
            </a:solidFill>
          </a:ln>
        </p:spPr>
      </p:pic>
      <p:sp>
        <p:nvSpPr>
          <p:cNvPr id="6" name="TextBox 5"/>
          <p:cNvSpPr txBox="1"/>
          <p:nvPr/>
        </p:nvSpPr>
        <p:spPr>
          <a:xfrm>
            <a:off x="3124200" y="5181600"/>
            <a:ext cx="3505200" cy="923330"/>
          </a:xfrm>
          <a:prstGeom prst="rect">
            <a:avLst/>
          </a:prstGeom>
          <a:noFill/>
        </p:spPr>
        <p:txBody>
          <a:bodyPr wrap="square" rtlCol="0">
            <a:spAutoFit/>
          </a:bodyPr>
          <a:lstStyle/>
          <a:p>
            <a:pPr marL="285750" indent="-285750">
              <a:buFont typeface="Arial" pitchFamily="34" charset="0"/>
              <a:buChar char="•"/>
            </a:pPr>
            <a:r>
              <a:rPr lang="en-US" dirty="0" smtClean="0"/>
              <a:t>Jake views the photo and doesn’t like the way he appears in the photo.</a:t>
            </a:r>
            <a:endParaRPr lang="en-US" dirty="0"/>
          </a:p>
        </p:txBody>
      </p:sp>
      <p:sp>
        <p:nvSpPr>
          <p:cNvPr id="7" name="Rounded Rectangular Callout 6"/>
          <p:cNvSpPr/>
          <p:nvPr/>
        </p:nvSpPr>
        <p:spPr>
          <a:xfrm>
            <a:off x="914400" y="1447800"/>
            <a:ext cx="2717800" cy="110877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 wish my co-workers couldn’t see me in this picture.</a:t>
            </a: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8533" y="2683214"/>
            <a:ext cx="609600" cy="609600"/>
          </a:xfrm>
          <a:prstGeom prst="rect">
            <a:avLst/>
          </a:prstGeom>
        </p:spPr>
      </p:pic>
      <p:sp>
        <p:nvSpPr>
          <p:cNvPr id="3" name="TextBox 2"/>
          <p:cNvSpPr txBox="1"/>
          <p:nvPr/>
        </p:nvSpPr>
        <p:spPr>
          <a:xfrm>
            <a:off x="1524000" y="5507573"/>
            <a:ext cx="494687" cy="307777"/>
          </a:xfrm>
          <a:prstGeom prst="rect">
            <a:avLst/>
          </a:prstGeom>
          <a:noFill/>
        </p:spPr>
        <p:txBody>
          <a:bodyPr wrap="none" rtlCol="0">
            <a:spAutoFit/>
          </a:bodyPr>
          <a:lstStyle/>
          <a:p>
            <a:r>
              <a:rPr lang="en-US" sz="1400" dirty="0" smtClean="0"/>
              <a:t>Jake</a:t>
            </a:r>
            <a:endParaRPr lang="en-US" sz="1400" dirty="0"/>
          </a:p>
        </p:txBody>
      </p:sp>
      <p:sp>
        <p:nvSpPr>
          <p:cNvPr id="8" name="TextBox 7"/>
          <p:cNvSpPr txBox="1"/>
          <p:nvPr/>
        </p:nvSpPr>
        <p:spPr>
          <a:xfrm>
            <a:off x="4809207" y="1677888"/>
            <a:ext cx="2369303" cy="307777"/>
          </a:xfrm>
          <a:prstGeom prst="rect">
            <a:avLst/>
          </a:prstGeom>
          <a:noFill/>
        </p:spPr>
        <p:txBody>
          <a:bodyPr wrap="none" rtlCol="0">
            <a:spAutoFit/>
          </a:bodyPr>
          <a:lstStyle/>
          <a:p>
            <a:r>
              <a:rPr lang="en-US" sz="1400" dirty="0" smtClean="0"/>
              <a:t>The photo Jake was tagged in.</a:t>
            </a:r>
            <a:endParaRPr lang="en-US" sz="1400" dirty="0"/>
          </a:p>
        </p:txBody>
      </p:sp>
    </p:spTree>
    <p:extLst>
      <p:ext uri="{BB962C8B-B14F-4D97-AF65-F5344CB8AC3E}">
        <p14:creationId xmlns:p14="http://schemas.microsoft.com/office/powerpoint/2010/main" val="413177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childTnLst>
                                </p:cTn>
                              </p:par>
                            </p:childTnLst>
                          </p:cTn>
                        </p:par>
                        <p:par>
                          <p:cTn id="22" fill="hold">
                            <p:stCondLst>
                              <p:cond delay="5000"/>
                            </p:stCondLst>
                            <p:childTnLst>
                              <p:par>
                                <p:cTn id="23" presetID="6" presetClass="entr" presetSubtype="16"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childTnLst>
                          </p:cTn>
                        </p:par>
                        <p:par>
                          <p:cTn id="26" fill="hold">
                            <p:stCondLst>
                              <p:cond delay="7000"/>
                            </p:stCondLst>
                            <p:childTnLst>
                              <p:par>
                                <p:cTn id="27" presetID="10"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Censor Bar Feature cont.</a:t>
            </a:r>
            <a:endParaRPr lang="en-US"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2821" y="2595288"/>
            <a:ext cx="980839" cy="266700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2057400"/>
            <a:ext cx="3453319" cy="2302214"/>
          </a:xfrm>
          <a:prstGeom prst="rect">
            <a:avLst/>
          </a:prstGeom>
          <a:ln w="66675" cmpd="sng">
            <a:solidFill>
              <a:schemeClr val="accent1"/>
            </a:solidFill>
          </a:ln>
        </p:spPr>
      </p:pic>
      <p:sp>
        <p:nvSpPr>
          <p:cNvPr id="6" name="TextBox 5"/>
          <p:cNvSpPr txBox="1"/>
          <p:nvPr/>
        </p:nvSpPr>
        <p:spPr>
          <a:xfrm>
            <a:off x="2692400" y="4724400"/>
            <a:ext cx="4800600" cy="1754326"/>
          </a:xfrm>
          <a:prstGeom prst="rect">
            <a:avLst/>
          </a:prstGeom>
          <a:noFill/>
        </p:spPr>
        <p:txBody>
          <a:bodyPr wrap="square" rtlCol="0">
            <a:spAutoFit/>
          </a:bodyPr>
          <a:lstStyle/>
          <a:p>
            <a:pPr marL="285750" indent="-285750">
              <a:buFont typeface="Arial" pitchFamily="34" charset="0"/>
              <a:buChar char="•"/>
            </a:pPr>
            <a:r>
              <a:rPr lang="en-US" dirty="0" smtClean="0"/>
              <a:t>Jake can choose to censor out his tagged image in the photo, and decide who in his friends list can see the censor bar.</a:t>
            </a:r>
          </a:p>
          <a:p>
            <a:pPr marL="285750" indent="-285750">
              <a:buFont typeface="Arial" pitchFamily="34" charset="0"/>
              <a:buChar char="•"/>
            </a:pPr>
            <a:r>
              <a:rPr lang="en-US" dirty="0" smtClean="0"/>
              <a:t>For those who see the censor, the photo will then no longer be displayed along with other photos Jake was tagged in.</a:t>
            </a:r>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4700" y="3261497"/>
            <a:ext cx="2108200" cy="701717"/>
          </a:xfrm>
          <a:prstGeom prst="rect">
            <a:avLst/>
          </a:prstGeom>
        </p:spPr>
      </p:pic>
      <p:sp>
        <p:nvSpPr>
          <p:cNvPr id="8" name="Rectangle 7"/>
          <p:cNvSpPr/>
          <p:nvPr/>
        </p:nvSpPr>
        <p:spPr>
          <a:xfrm>
            <a:off x="5715000" y="2937572"/>
            <a:ext cx="820996" cy="1349565"/>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4024" y="2514600"/>
            <a:ext cx="618576" cy="618576"/>
          </a:xfrm>
          <a:prstGeom prst="rect">
            <a:avLst/>
          </a:prstGeom>
        </p:spPr>
      </p:pic>
      <p:sp>
        <p:nvSpPr>
          <p:cNvPr id="10" name="Rounded Rectangular Callout 9"/>
          <p:cNvSpPr/>
          <p:nvPr/>
        </p:nvSpPr>
        <p:spPr>
          <a:xfrm>
            <a:off x="838200" y="1331818"/>
            <a:ext cx="2971800" cy="95418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People in my “co-worker” list can’t see me in this picture now.</a:t>
            </a:r>
            <a:endParaRPr lang="en-US" dirty="0"/>
          </a:p>
        </p:txBody>
      </p:sp>
      <p:sp>
        <p:nvSpPr>
          <p:cNvPr id="3" name="TextBox 2"/>
          <p:cNvSpPr txBox="1"/>
          <p:nvPr/>
        </p:nvSpPr>
        <p:spPr>
          <a:xfrm>
            <a:off x="1371600" y="5336119"/>
            <a:ext cx="494687" cy="307777"/>
          </a:xfrm>
          <a:prstGeom prst="rect">
            <a:avLst/>
          </a:prstGeom>
          <a:noFill/>
        </p:spPr>
        <p:txBody>
          <a:bodyPr wrap="none" rtlCol="0">
            <a:spAutoFit/>
          </a:bodyPr>
          <a:lstStyle/>
          <a:p>
            <a:r>
              <a:rPr lang="en-US" sz="1400" dirty="0" smtClean="0"/>
              <a:t>Jake</a:t>
            </a:r>
            <a:endParaRPr lang="en-US" sz="1400" dirty="0"/>
          </a:p>
        </p:txBody>
      </p:sp>
      <p:sp>
        <p:nvSpPr>
          <p:cNvPr id="11" name="TextBox 10"/>
          <p:cNvSpPr txBox="1"/>
          <p:nvPr/>
        </p:nvSpPr>
        <p:spPr>
          <a:xfrm>
            <a:off x="4961607" y="1600200"/>
            <a:ext cx="2369303" cy="307777"/>
          </a:xfrm>
          <a:prstGeom prst="rect">
            <a:avLst/>
          </a:prstGeom>
          <a:noFill/>
        </p:spPr>
        <p:txBody>
          <a:bodyPr wrap="none" rtlCol="0">
            <a:spAutoFit/>
          </a:bodyPr>
          <a:lstStyle/>
          <a:p>
            <a:r>
              <a:rPr lang="en-US" sz="1400" dirty="0" smtClean="0"/>
              <a:t>The photo Jake was tagged in.</a:t>
            </a:r>
            <a:endParaRPr lang="en-US" sz="1400" dirty="0"/>
          </a:p>
        </p:txBody>
      </p:sp>
    </p:spTree>
    <p:extLst>
      <p:ext uri="{BB962C8B-B14F-4D97-AF65-F5344CB8AC3E}">
        <p14:creationId xmlns:p14="http://schemas.microsoft.com/office/powerpoint/2010/main" val="89104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45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childTnLst>
                                </p:cTn>
                              </p:par>
                            </p:childTnLst>
                          </p:cTn>
                        </p:par>
                        <p:par>
                          <p:cTn id="26" fill="hold">
                            <p:stCondLst>
                              <p:cond delay="5500"/>
                            </p:stCondLst>
                            <p:childTnLst>
                              <p:par>
                                <p:cTn id="27" presetID="14" presetClass="entr" presetSubtype="10" fill="hold" nodeType="afterEffect">
                                  <p:stCondLst>
                                    <p:cond delay="850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1000"/>
                                        <p:tgtEl>
                                          <p:spTgt spid="7"/>
                                        </p:tgtEl>
                                      </p:cBhvr>
                                    </p:animEffect>
                                  </p:childTnLst>
                                </p:cTn>
                              </p:par>
                            </p:childTnLst>
                          </p:cTn>
                        </p:par>
                        <p:par>
                          <p:cTn id="30" fill="hold">
                            <p:stCondLst>
                              <p:cond delay="15000"/>
                            </p:stCondLst>
                            <p:childTnLst>
                              <p:par>
                                <p:cTn id="31" presetID="53" presetClass="entr" presetSubtype="16"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250" fill="hold"/>
                                        <p:tgtEl>
                                          <p:spTgt spid="8"/>
                                        </p:tgtEl>
                                        <p:attrNameLst>
                                          <p:attrName>ppt_w</p:attrName>
                                        </p:attrNameLst>
                                      </p:cBhvr>
                                      <p:tavLst>
                                        <p:tav tm="0">
                                          <p:val>
                                            <p:fltVal val="0"/>
                                          </p:val>
                                        </p:tav>
                                        <p:tav tm="100000">
                                          <p:val>
                                            <p:strVal val="#ppt_w"/>
                                          </p:val>
                                        </p:tav>
                                      </p:tavLst>
                                    </p:anim>
                                    <p:anim calcmode="lin" valueType="num">
                                      <p:cBhvr>
                                        <p:cTn id="34" dur="1250" fill="hold"/>
                                        <p:tgtEl>
                                          <p:spTgt spid="8"/>
                                        </p:tgtEl>
                                        <p:attrNameLst>
                                          <p:attrName>ppt_h</p:attrName>
                                        </p:attrNameLst>
                                      </p:cBhvr>
                                      <p:tavLst>
                                        <p:tav tm="0">
                                          <p:val>
                                            <p:fltVal val="0"/>
                                          </p:val>
                                        </p:tav>
                                        <p:tav tm="100000">
                                          <p:val>
                                            <p:strVal val="#ppt_h"/>
                                          </p:val>
                                        </p:tav>
                                      </p:tavLst>
                                    </p:anim>
                                    <p:animEffect transition="in" filter="fade">
                                      <p:cBhvr>
                                        <p:cTn id="35" dur="1250"/>
                                        <p:tgtEl>
                                          <p:spTgt spid="8"/>
                                        </p:tgtEl>
                                      </p:cBhvr>
                                    </p:animEffect>
                                  </p:childTnLst>
                                </p:cTn>
                              </p:par>
                            </p:childTnLst>
                          </p:cTn>
                        </p:par>
                        <p:par>
                          <p:cTn id="36" fill="hold">
                            <p:stCondLst>
                              <p:cond delay="16250"/>
                            </p:stCondLst>
                            <p:childTnLst>
                              <p:par>
                                <p:cTn id="37" presetID="6" presetClass="entr" presetSubtype="16"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ircle(in)">
                                      <p:cBhvr>
                                        <p:cTn id="39" dur="2000"/>
                                        <p:tgtEl>
                                          <p:spTgt spid="9"/>
                                        </p:tgtEl>
                                      </p:cBhvr>
                                    </p:animEffect>
                                  </p:childTnLst>
                                </p:cTn>
                              </p:par>
                            </p:childTnLst>
                          </p:cTn>
                        </p:par>
                        <p:par>
                          <p:cTn id="40" fill="hold">
                            <p:stCondLst>
                              <p:cond delay="18250"/>
                            </p:stCondLst>
                            <p:childTnLst>
                              <p:par>
                                <p:cTn id="41" presetID="10"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10" grpId="0" animBg="1"/>
      <p:bldP spid="3"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Medium </a:t>
            </a:r>
            <a:r>
              <a:rPr lang="en-US" sz="4000" dirty="0" smtClean="0"/>
              <a:t>Collaboration</a:t>
            </a:r>
            <a:endParaRPr lang="en-US" sz="4000" dirty="0"/>
          </a:p>
        </p:txBody>
      </p:sp>
      <p:sp>
        <p:nvSpPr>
          <p:cNvPr id="3" name="Subtitle 2"/>
          <p:cNvSpPr>
            <a:spLocks noGrp="1"/>
          </p:cNvSpPr>
          <p:nvPr>
            <p:ph type="subTitle" idx="1"/>
          </p:nvPr>
        </p:nvSpPr>
        <p:spPr/>
        <p:txBody>
          <a:bodyPr>
            <a:normAutofit/>
          </a:bodyPr>
          <a:lstStyle/>
          <a:p>
            <a:r>
              <a:rPr lang="en-US" sz="3200" dirty="0" smtClean="0"/>
              <a:t>Keyword </a:t>
            </a:r>
            <a:r>
              <a:rPr lang="en-US" sz="3200" dirty="0"/>
              <a:t>Tagging</a:t>
            </a:r>
          </a:p>
        </p:txBody>
      </p:sp>
    </p:spTree>
    <p:extLst>
      <p:ext uri="{BB962C8B-B14F-4D97-AF65-F5344CB8AC3E}">
        <p14:creationId xmlns:p14="http://schemas.microsoft.com/office/powerpoint/2010/main" val="126811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3090</TotalTime>
  <Words>736</Words>
  <Application>Microsoft Office PowerPoint</Application>
  <PresentationFormat>On-screen Show (4:3)</PresentationFormat>
  <Paragraphs>138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Collective Privacy Policies</vt:lpstr>
      <vt:lpstr>The three scenarios</vt:lpstr>
      <vt:lpstr>Minimal Collaboration</vt:lpstr>
      <vt:lpstr>Censor Bar Feature</vt:lpstr>
      <vt:lpstr>Censor Bar Feature cont.</vt:lpstr>
      <vt:lpstr>Censor Bar Feature cont.</vt:lpstr>
      <vt:lpstr>Censor Bar Feature cont.</vt:lpstr>
      <vt:lpstr>Censor Bar Feature cont.</vt:lpstr>
      <vt:lpstr>Medium Collaboration</vt:lpstr>
      <vt:lpstr>Keyword Tagging</vt:lpstr>
      <vt:lpstr>Keyword Tagging cont.</vt:lpstr>
      <vt:lpstr>Keyword Tagging cont.</vt:lpstr>
      <vt:lpstr>Keyword Tagging cont.</vt:lpstr>
      <vt:lpstr>Keyword Tagging cont.</vt:lpstr>
      <vt:lpstr>Maximum Collaboration</vt:lpstr>
      <vt:lpstr>Group Agreement</vt:lpstr>
      <vt:lpstr>Group Agreement cont.</vt:lpstr>
      <vt:lpstr>Group Agreement cont.</vt:lpstr>
      <vt:lpstr>Group Agreement cont.</vt:lpstr>
      <vt:lpstr>Group Agreement cont.</vt:lpstr>
      <vt:lpstr>Group Agreement cont.</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Privacy Policies</dc:title>
  <dc:creator>noid</dc:creator>
  <cp:lastModifiedBy>noid</cp:lastModifiedBy>
  <cp:revision>65</cp:revision>
  <dcterms:created xsi:type="dcterms:W3CDTF">2012-07-05T19:04:21Z</dcterms:created>
  <dcterms:modified xsi:type="dcterms:W3CDTF">2012-07-18T14:29:20Z</dcterms:modified>
</cp:coreProperties>
</file>